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9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317" r:id="rId12"/>
    <p:sldId id="265" r:id="rId13"/>
    <p:sldId id="267" r:id="rId14"/>
    <p:sldId id="269" r:id="rId15"/>
    <p:sldId id="268" r:id="rId16"/>
    <p:sldId id="270" r:id="rId17"/>
    <p:sldId id="271" r:id="rId18"/>
    <p:sldId id="272" r:id="rId19"/>
    <p:sldId id="318" r:id="rId20"/>
    <p:sldId id="273" r:id="rId21"/>
    <p:sldId id="275" r:id="rId22"/>
    <p:sldId id="298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0" r:id="rId32"/>
    <p:sldId id="295" r:id="rId33"/>
    <p:sldId id="289" r:id="rId34"/>
    <p:sldId id="286" r:id="rId35"/>
    <p:sldId id="291" r:id="rId36"/>
    <p:sldId id="288" r:id="rId37"/>
    <p:sldId id="304" r:id="rId38"/>
    <p:sldId id="305" r:id="rId39"/>
    <p:sldId id="306" r:id="rId40"/>
    <p:sldId id="307" r:id="rId41"/>
    <p:sldId id="287" r:id="rId42"/>
    <p:sldId id="297" r:id="rId43"/>
    <p:sldId id="299" r:id="rId44"/>
    <p:sldId id="303" r:id="rId45"/>
    <p:sldId id="319" r:id="rId46"/>
    <p:sldId id="300" r:id="rId47"/>
    <p:sldId id="301" r:id="rId48"/>
    <p:sldId id="302" r:id="rId49"/>
    <p:sldId id="315" r:id="rId50"/>
    <p:sldId id="308" r:id="rId51"/>
    <p:sldId id="316" r:id="rId52"/>
    <p:sldId id="309" r:id="rId53"/>
    <p:sldId id="310" r:id="rId54"/>
    <p:sldId id="311" r:id="rId55"/>
    <p:sldId id="314" r:id="rId56"/>
    <p:sldId id="312" r:id="rId57"/>
    <p:sldId id="313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6800"/>
    <a:srgbClr val="2100EA"/>
    <a:srgbClr val="800080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4107" autoAdjust="0"/>
    <p:restoredTop sz="94660"/>
  </p:normalViewPr>
  <p:slideViewPr>
    <p:cSldViewPr>
      <p:cViewPr>
        <p:scale>
          <a:sx n="94" d="100"/>
          <a:sy n="94" d="100"/>
        </p:scale>
        <p:origin x="-2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1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DECD1-849B-45DE-89DA-300F99ED24E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4BC3E-761D-48EE-BCE6-99E51CC53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81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3557-4ED8-4E7C-8C46-DE5F1EB349D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5AF-1F7A-4DEB-BFAF-64D495E7E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3557-4ED8-4E7C-8C46-DE5F1EB349D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5AF-1F7A-4DEB-BFAF-64D495E7E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3557-4ED8-4E7C-8C46-DE5F1EB349D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5AF-1F7A-4DEB-BFAF-64D495E7E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1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3557-4ED8-4E7C-8C46-DE5F1EB349D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5AF-1F7A-4DEB-BFAF-64D495E7E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5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3557-4ED8-4E7C-8C46-DE5F1EB349D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5AF-1F7A-4DEB-BFAF-64D495E7E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9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3557-4ED8-4E7C-8C46-DE5F1EB349D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5AF-1F7A-4DEB-BFAF-64D495E7E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7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3557-4ED8-4E7C-8C46-DE5F1EB349D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5AF-1F7A-4DEB-BFAF-64D495E7E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5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3557-4ED8-4E7C-8C46-DE5F1EB349D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5AF-1F7A-4DEB-BFAF-64D495E7E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5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3557-4ED8-4E7C-8C46-DE5F1EB349D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5AF-1F7A-4DEB-BFAF-64D495E7E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0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3557-4ED8-4E7C-8C46-DE5F1EB349D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5AF-1F7A-4DEB-BFAF-64D495E7E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0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3557-4ED8-4E7C-8C46-DE5F1EB349D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5AF-1F7A-4DEB-BFAF-64D495E7E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3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53557-4ED8-4E7C-8C46-DE5F1EB349D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0F5AF-1F7A-4DEB-BFAF-64D495E7EC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2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30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31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34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5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7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4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8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48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49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50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1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3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5.w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2.bin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3.wmf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66.wmf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71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3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Income and Substitution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5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40417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Ordinary or Compensated Steeper?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243146" y="2230942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243146" y="5202742"/>
            <a:ext cx="3276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720759" y="526386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881446" y="4288342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466899" y="3373942"/>
            <a:ext cx="38100" cy="180655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275006" y="4116237"/>
            <a:ext cx="1542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+mj-lt"/>
                <a:cs typeface="Times New Roman" pitchFamily="18" charset="0"/>
              </a:rPr>
              <a:t>c*</a:t>
            </a:r>
            <a:r>
              <a:rPr lang="en-US" dirty="0" smtClean="0">
                <a:latin typeface="+mj-lt"/>
                <a:cs typeface="Times New Roman" pitchFamily="18" charset="0"/>
              </a:rPr>
              <a:t>=x</a:t>
            </a:r>
            <a:r>
              <a:rPr lang="en-US" baseline="30000" dirty="0" smtClean="0">
                <a:latin typeface="+mj-lt"/>
                <a:cs typeface="Times New Roman" pitchFamily="18" charset="0"/>
              </a:rPr>
              <a:t>c</a:t>
            </a:r>
            <a:r>
              <a:rPr lang="en-US" dirty="0" smtClean="0">
                <a:latin typeface="+mj-lt"/>
                <a:cs typeface="Times New Roman" pitchFamily="18" charset="0"/>
              </a:rPr>
              <a:t>(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dirty="0" err="1" smtClean="0">
                <a:latin typeface="+mj-lt"/>
                <a:cs typeface="Times New Roman" pitchFamily="18" charset="0"/>
              </a:rPr>
              <a:t>,p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r>
              <a:rPr lang="en-US" dirty="0" smtClean="0">
                <a:latin typeface="+mj-lt"/>
                <a:cs typeface="Times New Roman" pitchFamily="18" charset="0"/>
              </a:rPr>
              <a:t>,</a:t>
            </a:r>
            <a:r>
              <a:rPr lang="en-US" dirty="0">
                <a:cs typeface="Times New Roman" pitchFamily="18" charset="0"/>
              </a:rPr>
              <a:t> Ū</a:t>
            </a:r>
            <a:r>
              <a:rPr lang="en-US" dirty="0" smtClean="0">
                <a:latin typeface="+mj-lt"/>
                <a:cs typeface="Times New Roman" pitchFamily="18" charset="0"/>
              </a:rPr>
              <a:t>)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283165" y="5263867"/>
            <a:ext cx="351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59341" y="2229488"/>
            <a:ext cx="883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y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460398" y="4070626"/>
            <a:ext cx="69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cs typeface="Times New Roman" pitchFamily="18" charset="0"/>
              </a:rPr>
              <a:t>p</a:t>
            </a:r>
            <a:r>
              <a:rPr lang="en-US" baseline="-25000" dirty="0" err="1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/</a:t>
            </a:r>
            <a:r>
              <a:rPr lang="en-US" dirty="0" err="1" smtClean="0">
                <a:cs typeface="Times New Roman" pitchFamily="18" charset="0"/>
              </a:rPr>
              <a:t>p</a:t>
            </a:r>
            <a:r>
              <a:rPr lang="en-US" baseline="-25000" dirty="0" err="1" smtClean="0">
                <a:cs typeface="Times New Roman" pitchFamily="18" charset="0"/>
              </a:rPr>
              <a:t>y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94061" y="318927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cs typeface="Times New Roman" pitchFamily="18" charset="0"/>
              </a:rPr>
              <a:t>p</a:t>
            </a:r>
            <a:r>
              <a:rPr lang="en-US" baseline="-25000" dirty="0" err="1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’/</a:t>
            </a:r>
            <a:r>
              <a:rPr lang="en-US" dirty="0" err="1">
                <a:cs typeface="Times New Roman" pitchFamily="18" charset="0"/>
              </a:rPr>
              <a:t>p</a:t>
            </a:r>
            <a:r>
              <a:rPr lang="en-US" baseline="-25000" dirty="0" err="1">
                <a:cs typeface="Times New Roman" pitchFamily="18" charset="0"/>
              </a:rPr>
              <a:t>y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764746" y="1219200"/>
            <a:ext cx="318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sz="2400" dirty="0" smtClean="0">
                <a:latin typeface="+mj-lt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y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increases to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sz="2400" dirty="0" smtClean="0">
                <a:latin typeface="+mj-lt"/>
                <a:cs typeface="Times New Roman" pitchFamily="18" charset="0"/>
              </a:rPr>
              <a:t>’/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y</a:t>
            </a:r>
            <a:endParaRPr lang="en-US" sz="2400" dirty="0" smtClean="0">
              <a:latin typeface="+mj-lt"/>
              <a:cs typeface="Times New Roman" pitchFamily="18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4404947" y="3395715"/>
            <a:ext cx="0" cy="881350"/>
          </a:xfrm>
          <a:prstGeom prst="straightConnector1">
            <a:avLst/>
          </a:prstGeom>
          <a:ln w="38100">
            <a:solidFill>
              <a:srgbClr val="FE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5663817" y="2605230"/>
            <a:ext cx="1910929" cy="2347770"/>
          </a:xfrm>
          <a:custGeom>
            <a:avLst/>
            <a:gdLst>
              <a:gd name="connsiteX0" fmla="*/ 0 w 1289539"/>
              <a:gd name="connsiteY0" fmla="*/ 0 h 2461846"/>
              <a:gd name="connsiteX1" fmla="*/ 492369 w 1289539"/>
              <a:gd name="connsiteY1" fmla="*/ 1230923 h 2461846"/>
              <a:gd name="connsiteX2" fmla="*/ 1289539 w 1289539"/>
              <a:gd name="connsiteY2" fmla="*/ 2461846 h 246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9539" h="2461846">
                <a:moveTo>
                  <a:pt x="0" y="0"/>
                </a:moveTo>
                <a:cubicBezTo>
                  <a:pt x="138723" y="410307"/>
                  <a:pt x="277446" y="820615"/>
                  <a:pt x="492369" y="1230923"/>
                </a:cubicBezTo>
                <a:cubicBezTo>
                  <a:pt x="707292" y="1641231"/>
                  <a:pt x="998415" y="2051538"/>
                  <a:pt x="1289539" y="2461846"/>
                </a:cubicBezTo>
              </a:path>
            </a:pathLst>
          </a:custGeom>
          <a:noFill/>
          <a:ln>
            <a:solidFill>
              <a:srgbClr val="37A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948634" y="528296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266592" y="3397627"/>
            <a:ext cx="1200307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281246" y="4288342"/>
            <a:ext cx="1600200" cy="738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990542" y="2230704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990542" y="5202504"/>
            <a:ext cx="3276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1285953" y="2840543"/>
            <a:ext cx="2744608" cy="2226532"/>
          </a:xfrm>
          <a:custGeom>
            <a:avLst/>
            <a:gdLst>
              <a:gd name="connsiteX0" fmla="*/ 0 w 2264228"/>
              <a:gd name="connsiteY0" fmla="*/ 0 h 2100942"/>
              <a:gd name="connsiteX1" fmla="*/ 1023257 w 2264228"/>
              <a:gd name="connsiteY1" fmla="*/ 1306285 h 2100942"/>
              <a:gd name="connsiteX2" fmla="*/ 2264228 w 2264228"/>
              <a:gd name="connsiteY2" fmla="*/ 2100942 h 210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4228" h="2100942">
                <a:moveTo>
                  <a:pt x="0" y="0"/>
                </a:moveTo>
                <a:cubicBezTo>
                  <a:pt x="322943" y="478064"/>
                  <a:pt x="645886" y="956128"/>
                  <a:pt x="1023257" y="1306285"/>
                </a:cubicBezTo>
                <a:cubicBezTo>
                  <a:pt x="1400628" y="1656442"/>
                  <a:pt x="1832428" y="1878692"/>
                  <a:pt x="2264228" y="2100942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2472492" y="528296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2628842" y="4288104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112429" y="3385066"/>
            <a:ext cx="38100" cy="180655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028484" y="2690915"/>
            <a:ext cx="1463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+mj-lt"/>
                <a:cs typeface="Times New Roman" pitchFamily="18" charset="0"/>
              </a:rPr>
              <a:t>c*</a:t>
            </a:r>
            <a:r>
              <a:rPr lang="en-US" dirty="0" smtClean="0">
                <a:latin typeface="+mj-lt"/>
                <a:cs typeface="Times New Roman" pitchFamily="18" charset="0"/>
              </a:rPr>
              <a:t>=x</a:t>
            </a:r>
            <a:r>
              <a:rPr lang="en-US" baseline="30000" dirty="0" smtClean="0">
                <a:latin typeface="+mj-lt"/>
                <a:cs typeface="Times New Roman" pitchFamily="18" charset="0"/>
              </a:rPr>
              <a:t>c</a:t>
            </a:r>
            <a:r>
              <a:rPr lang="en-US" dirty="0" smtClean="0">
                <a:latin typeface="+mj-lt"/>
                <a:cs typeface="Times New Roman" pitchFamily="18" charset="0"/>
              </a:rPr>
              <a:t>(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dirty="0" err="1" smtClean="0">
                <a:latin typeface="+mj-lt"/>
                <a:cs typeface="Times New Roman" pitchFamily="18" charset="0"/>
              </a:rPr>
              <a:t>,p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r>
              <a:rPr lang="en-US" dirty="0" err="1" smtClean="0">
                <a:latin typeface="+mj-lt"/>
                <a:cs typeface="Times New Roman" pitchFamily="18" charset="0"/>
              </a:rPr>
              <a:t>,Ū</a:t>
            </a:r>
            <a:r>
              <a:rPr lang="en-US" dirty="0" smtClean="0">
                <a:latin typeface="+mj-lt"/>
                <a:cs typeface="Times New Roman" pitchFamily="18" charset="0"/>
              </a:rPr>
              <a:t>)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30561" y="5263629"/>
            <a:ext cx="351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6737" y="2229250"/>
            <a:ext cx="883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y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00807" y="4066551"/>
            <a:ext cx="69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cs typeface="Times New Roman" pitchFamily="18" charset="0"/>
              </a:rPr>
              <a:t>p</a:t>
            </a:r>
            <a:r>
              <a:rPr lang="en-US" baseline="-25000" dirty="0" err="1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/</a:t>
            </a:r>
            <a:r>
              <a:rPr lang="en-US" dirty="0" err="1" smtClean="0">
                <a:cs typeface="Times New Roman" pitchFamily="18" charset="0"/>
              </a:rPr>
              <a:t>p</a:t>
            </a:r>
            <a:r>
              <a:rPr lang="en-US" baseline="-25000" dirty="0" err="1" smtClean="0">
                <a:cs typeface="Times New Roman" pitchFamily="18" charset="0"/>
              </a:rPr>
              <a:t>y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86023" y="3188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cs typeface="Times New Roman" pitchFamily="18" charset="0"/>
              </a:rPr>
              <a:t>p</a:t>
            </a:r>
            <a:r>
              <a:rPr lang="en-US" baseline="-25000" dirty="0" err="1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’/</a:t>
            </a:r>
            <a:r>
              <a:rPr lang="en-US" dirty="0" err="1">
                <a:cs typeface="Times New Roman" pitchFamily="18" charset="0"/>
              </a:rPr>
              <a:t>p</a:t>
            </a:r>
            <a:r>
              <a:rPr lang="en-US" baseline="-25000" dirty="0" err="1">
                <a:cs typeface="Times New Roman" pitchFamily="18" charset="0"/>
              </a:rPr>
              <a:t>y</a:t>
            </a:r>
            <a:endParaRPr lang="en-US" dirty="0">
              <a:cs typeface="Times New Roman" pitchFamily="18" charset="0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152343" y="3395477"/>
            <a:ext cx="0" cy="881350"/>
          </a:xfrm>
          <a:prstGeom prst="straightConnector1">
            <a:avLst/>
          </a:prstGeom>
          <a:ln w="38100">
            <a:solidFill>
              <a:srgbClr val="FE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reeform 95"/>
          <p:cNvSpPr/>
          <p:nvPr/>
        </p:nvSpPr>
        <p:spPr>
          <a:xfrm>
            <a:off x="1828742" y="2605229"/>
            <a:ext cx="1327639" cy="2461846"/>
          </a:xfrm>
          <a:custGeom>
            <a:avLst/>
            <a:gdLst>
              <a:gd name="connsiteX0" fmla="*/ 0 w 1289539"/>
              <a:gd name="connsiteY0" fmla="*/ 0 h 2461846"/>
              <a:gd name="connsiteX1" fmla="*/ 492369 w 1289539"/>
              <a:gd name="connsiteY1" fmla="*/ 1230923 h 2461846"/>
              <a:gd name="connsiteX2" fmla="*/ 1289539 w 1289539"/>
              <a:gd name="connsiteY2" fmla="*/ 2461846 h 246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9539" h="2461846">
                <a:moveTo>
                  <a:pt x="0" y="0"/>
                </a:moveTo>
                <a:cubicBezTo>
                  <a:pt x="138723" y="410307"/>
                  <a:pt x="277446" y="820615"/>
                  <a:pt x="492369" y="1230923"/>
                </a:cubicBezTo>
                <a:cubicBezTo>
                  <a:pt x="707292" y="1641231"/>
                  <a:pt x="998415" y="2051538"/>
                  <a:pt x="1289539" y="2461846"/>
                </a:cubicBezTo>
              </a:path>
            </a:pathLst>
          </a:custGeom>
          <a:noFill/>
          <a:ln>
            <a:solidFill>
              <a:srgbClr val="37A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2092594" y="526362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013988" y="3397389"/>
            <a:ext cx="108949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028642" y="4288104"/>
            <a:ext cx="1600200" cy="738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11381" y="1859918"/>
            <a:ext cx="2246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Normal Good</a:t>
            </a:r>
          </a:p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Compensated steeper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114090" y="1881842"/>
            <a:ext cx="183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Inferior Good</a:t>
            </a:r>
          </a:p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Ordinary Steeper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557836" y="526362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1708249" y="3397627"/>
            <a:ext cx="38100" cy="180655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658257" y="3817926"/>
            <a:ext cx="1392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+mj-lt"/>
                <a:cs typeface="Times New Roman" pitchFamily="18" charset="0"/>
              </a:rPr>
              <a:t>*</a:t>
            </a:r>
            <a:r>
              <a:rPr lang="en-US" dirty="0" smtClean="0">
                <a:latin typeface="+mj-lt"/>
                <a:cs typeface="Times New Roman" pitchFamily="18" charset="0"/>
              </a:rPr>
              <a:t>=x(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dirty="0" err="1" smtClean="0">
                <a:latin typeface="+mj-lt"/>
                <a:cs typeface="Times New Roman" pitchFamily="18" charset="0"/>
              </a:rPr>
              <a:t>,p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r>
              <a:rPr lang="en-US" dirty="0" err="1" smtClean="0">
                <a:latin typeface="+mj-lt"/>
                <a:cs typeface="Times New Roman" pitchFamily="18" charset="0"/>
              </a:rPr>
              <a:t>,M</a:t>
            </a:r>
            <a:r>
              <a:rPr lang="en-US" dirty="0" smtClean="0">
                <a:latin typeface="+mj-lt"/>
                <a:cs typeface="Times New Roman" pitchFamily="18" charset="0"/>
              </a:rPr>
              <a:t>)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156381" y="4255292"/>
            <a:ext cx="192738" cy="3929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028484" y="3060485"/>
            <a:ext cx="444008" cy="1287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reeform 107"/>
          <p:cNvSpPr/>
          <p:nvPr/>
        </p:nvSpPr>
        <p:spPr>
          <a:xfrm>
            <a:off x="6172200" y="2460320"/>
            <a:ext cx="1295399" cy="2606755"/>
          </a:xfrm>
          <a:custGeom>
            <a:avLst/>
            <a:gdLst>
              <a:gd name="connsiteX0" fmla="*/ 0 w 2264228"/>
              <a:gd name="connsiteY0" fmla="*/ 0 h 2100942"/>
              <a:gd name="connsiteX1" fmla="*/ 1023257 w 2264228"/>
              <a:gd name="connsiteY1" fmla="*/ 1306285 h 2100942"/>
              <a:gd name="connsiteX2" fmla="*/ 2264228 w 2264228"/>
              <a:gd name="connsiteY2" fmla="*/ 2100942 h 210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4228" h="2100942">
                <a:moveTo>
                  <a:pt x="0" y="0"/>
                </a:moveTo>
                <a:cubicBezTo>
                  <a:pt x="322943" y="478064"/>
                  <a:pt x="645886" y="956128"/>
                  <a:pt x="1023257" y="1306285"/>
                </a:cubicBezTo>
                <a:cubicBezTo>
                  <a:pt x="1400628" y="1656442"/>
                  <a:pt x="1832428" y="1878692"/>
                  <a:pt x="2264228" y="2100942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6114090" y="3384828"/>
            <a:ext cx="38100" cy="180655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316486" y="526362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flipH="1">
            <a:off x="7382008" y="4451746"/>
            <a:ext cx="314192" cy="3368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627730" y="2605230"/>
            <a:ext cx="1392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+mj-lt"/>
                <a:cs typeface="Times New Roman" pitchFamily="18" charset="0"/>
              </a:rPr>
              <a:t>*</a:t>
            </a:r>
            <a:r>
              <a:rPr lang="en-US" dirty="0" smtClean="0">
                <a:latin typeface="+mj-lt"/>
                <a:cs typeface="Times New Roman" pitchFamily="18" charset="0"/>
              </a:rPr>
              <a:t>=x(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dirty="0" err="1" smtClean="0">
                <a:latin typeface="+mj-lt"/>
                <a:cs typeface="Times New Roman" pitchFamily="18" charset="0"/>
              </a:rPr>
              <a:t>,p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r>
              <a:rPr lang="en-US" dirty="0" err="1" smtClean="0">
                <a:latin typeface="+mj-lt"/>
                <a:cs typeface="Times New Roman" pitchFamily="18" charset="0"/>
              </a:rPr>
              <a:t>,M</a:t>
            </a:r>
            <a:r>
              <a:rPr lang="en-US" dirty="0" smtClean="0">
                <a:latin typeface="+mj-lt"/>
                <a:cs typeface="Times New Roman" pitchFamily="18" charset="0"/>
              </a:rPr>
              <a:t>)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6459735" y="2974562"/>
            <a:ext cx="630036" cy="2960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150529" y="5791200"/>
            <a:ext cx="50646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1644060" y="6324600"/>
            <a:ext cx="50646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03028" y="580208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707445" y="632381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cxnSp>
        <p:nvCxnSpPr>
          <p:cNvPr id="116" name="Straight Arrow Connector 115"/>
          <p:cNvCxnSpPr/>
          <p:nvPr/>
        </p:nvCxnSpPr>
        <p:spPr>
          <a:xfrm flipH="1">
            <a:off x="6152190" y="5725532"/>
            <a:ext cx="79555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6178519" y="6128266"/>
            <a:ext cx="375209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493774" y="575893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170263" y="618034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43976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40417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Typical Inferior vs </a:t>
            </a:r>
            <a:r>
              <a:rPr lang="en-US" dirty="0" err="1" smtClean="0"/>
              <a:t>Giffen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243146" y="2230942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243146" y="5202742"/>
            <a:ext cx="3276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656956" y="526386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881446" y="4288342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030367" y="3373466"/>
            <a:ext cx="38100" cy="180655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275006" y="4116237"/>
            <a:ext cx="1542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+mj-lt"/>
                <a:cs typeface="Times New Roman" pitchFamily="18" charset="0"/>
              </a:rPr>
              <a:t>c*</a:t>
            </a:r>
            <a:r>
              <a:rPr lang="en-US" dirty="0" smtClean="0">
                <a:latin typeface="+mj-lt"/>
                <a:cs typeface="Times New Roman" pitchFamily="18" charset="0"/>
              </a:rPr>
              <a:t>=x</a:t>
            </a:r>
            <a:r>
              <a:rPr lang="en-US" baseline="30000" dirty="0" smtClean="0">
                <a:latin typeface="+mj-lt"/>
                <a:cs typeface="Times New Roman" pitchFamily="18" charset="0"/>
              </a:rPr>
              <a:t>c</a:t>
            </a:r>
            <a:r>
              <a:rPr lang="en-US" dirty="0" smtClean="0">
                <a:latin typeface="+mj-lt"/>
                <a:cs typeface="Times New Roman" pitchFamily="18" charset="0"/>
              </a:rPr>
              <a:t>(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dirty="0" err="1" smtClean="0">
                <a:latin typeface="+mj-lt"/>
                <a:cs typeface="Times New Roman" pitchFamily="18" charset="0"/>
              </a:rPr>
              <a:t>,p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r>
              <a:rPr lang="en-US" dirty="0" smtClean="0">
                <a:latin typeface="+mj-lt"/>
                <a:cs typeface="Times New Roman" pitchFamily="18" charset="0"/>
              </a:rPr>
              <a:t>,</a:t>
            </a:r>
            <a:r>
              <a:rPr lang="en-US" dirty="0">
                <a:cs typeface="Times New Roman" pitchFamily="18" charset="0"/>
              </a:rPr>
              <a:t> Ū</a:t>
            </a:r>
            <a:r>
              <a:rPr lang="en-US" dirty="0" smtClean="0">
                <a:latin typeface="+mj-lt"/>
                <a:cs typeface="Times New Roman" pitchFamily="18" charset="0"/>
              </a:rPr>
              <a:t>)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283165" y="5263867"/>
            <a:ext cx="351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59341" y="2229488"/>
            <a:ext cx="883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y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460398" y="4070626"/>
            <a:ext cx="69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cs typeface="Times New Roman" pitchFamily="18" charset="0"/>
              </a:rPr>
              <a:t>p</a:t>
            </a:r>
            <a:r>
              <a:rPr lang="en-US" baseline="-25000" dirty="0" err="1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/</a:t>
            </a:r>
            <a:r>
              <a:rPr lang="en-US" dirty="0" err="1" smtClean="0">
                <a:cs typeface="Times New Roman" pitchFamily="18" charset="0"/>
              </a:rPr>
              <a:t>p</a:t>
            </a:r>
            <a:r>
              <a:rPr lang="en-US" baseline="-25000" dirty="0" err="1" smtClean="0">
                <a:cs typeface="Times New Roman" pitchFamily="18" charset="0"/>
              </a:rPr>
              <a:t>y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94061" y="318927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cs typeface="Times New Roman" pitchFamily="18" charset="0"/>
              </a:rPr>
              <a:t>p</a:t>
            </a:r>
            <a:r>
              <a:rPr lang="en-US" baseline="-25000" dirty="0" err="1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’/</a:t>
            </a:r>
            <a:r>
              <a:rPr lang="en-US" dirty="0" err="1">
                <a:cs typeface="Times New Roman" pitchFamily="18" charset="0"/>
              </a:rPr>
              <a:t>p</a:t>
            </a:r>
            <a:r>
              <a:rPr lang="en-US" baseline="-25000" dirty="0" err="1">
                <a:cs typeface="Times New Roman" pitchFamily="18" charset="0"/>
              </a:rPr>
              <a:t>y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764746" y="1219200"/>
            <a:ext cx="318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sz="2400" dirty="0" smtClean="0">
                <a:latin typeface="+mj-lt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y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increases to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sz="2400" dirty="0" smtClean="0">
                <a:latin typeface="+mj-lt"/>
                <a:cs typeface="Times New Roman" pitchFamily="18" charset="0"/>
              </a:rPr>
              <a:t>’/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y</a:t>
            </a:r>
            <a:endParaRPr lang="en-US" sz="2400" dirty="0" smtClean="0">
              <a:latin typeface="+mj-lt"/>
              <a:cs typeface="Times New Roman" pitchFamily="18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4404947" y="3395715"/>
            <a:ext cx="0" cy="881350"/>
          </a:xfrm>
          <a:prstGeom prst="straightConnector1">
            <a:avLst/>
          </a:prstGeom>
          <a:ln w="38100">
            <a:solidFill>
              <a:srgbClr val="FE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5663817" y="2605230"/>
            <a:ext cx="1910929" cy="2347770"/>
          </a:xfrm>
          <a:custGeom>
            <a:avLst/>
            <a:gdLst>
              <a:gd name="connsiteX0" fmla="*/ 0 w 1289539"/>
              <a:gd name="connsiteY0" fmla="*/ 0 h 2461846"/>
              <a:gd name="connsiteX1" fmla="*/ 492369 w 1289539"/>
              <a:gd name="connsiteY1" fmla="*/ 1230923 h 2461846"/>
              <a:gd name="connsiteX2" fmla="*/ 1289539 w 1289539"/>
              <a:gd name="connsiteY2" fmla="*/ 2461846 h 246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9539" h="2461846">
                <a:moveTo>
                  <a:pt x="0" y="0"/>
                </a:moveTo>
                <a:cubicBezTo>
                  <a:pt x="138723" y="410307"/>
                  <a:pt x="277446" y="820615"/>
                  <a:pt x="492369" y="1230923"/>
                </a:cubicBezTo>
                <a:cubicBezTo>
                  <a:pt x="707292" y="1641231"/>
                  <a:pt x="998415" y="2051538"/>
                  <a:pt x="1289539" y="2461846"/>
                </a:cubicBezTo>
              </a:path>
            </a:pathLst>
          </a:custGeom>
          <a:noFill/>
          <a:ln>
            <a:solidFill>
              <a:srgbClr val="37A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948634" y="528296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266592" y="3397627"/>
            <a:ext cx="1763775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281246" y="4288342"/>
            <a:ext cx="1600200" cy="738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030561" y="5263629"/>
            <a:ext cx="351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297859" y="1881842"/>
            <a:ext cx="1465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+mj-lt"/>
                <a:cs typeface="Times New Roman" pitchFamily="18" charset="0"/>
              </a:rPr>
              <a:t>Giffen</a:t>
            </a:r>
            <a:r>
              <a:rPr lang="en-US" dirty="0" smtClean="0">
                <a:latin typeface="+mj-lt"/>
                <a:cs typeface="Times New Roman" pitchFamily="18" charset="0"/>
              </a:rPr>
              <a:t> Good</a:t>
            </a:r>
          </a:p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Positive slope</a:t>
            </a:r>
          </a:p>
        </p:txBody>
      </p:sp>
      <p:sp>
        <p:nvSpPr>
          <p:cNvPr id="108" name="Freeform 107"/>
          <p:cNvSpPr/>
          <p:nvPr/>
        </p:nvSpPr>
        <p:spPr>
          <a:xfrm flipH="1">
            <a:off x="6619281" y="2789896"/>
            <a:ext cx="470490" cy="2277179"/>
          </a:xfrm>
          <a:custGeom>
            <a:avLst/>
            <a:gdLst>
              <a:gd name="connsiteX0" fmla="*/ 0 w 2264228"/>
              <a:gd name="connsiteY0" fmla="*/ 0 h 2100942"/>
              <a:gd name="connsiteX1" fmla="*/ 1023257 w 2264228"/>
              <a:gd name="connsiteY1" fmla="*/ 1306285 h 2100942"/>
              <a:gd name="connsiteX2" fmla="*/ 2264228 w 2264228"/>
              <a:gd name="connsiteY2" fmla="*/ 2100942 h 210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4228" h="2100942">
                <a:moveTo>
                  <a:pt x="0" y="0"/>
                </a:moveTo>
                <a:cubicBezTo>
                  <a:pt x="322943" y="478064"/>
                  <a:pt x="645886" y="956128"/>
                  <a:pt x="1023257" y="1306285"/>
                </a:cubicBezTo>
                <a:cubicBezTo>
                  <a:pt x="1400628" y="1656442"/>
                  <a:pt x="1832428" y="1878692"/>
                  <a:pt x="2264228" y="2100942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6114090" y="3384828"/>
            <a:ext cx="38100" cy="180655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974287" y="526825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flipH="1">
            <a:off x="7382008" y="4451746"/>
            <a:ext cx="314192" cy="3368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7275006" y="2789896"/>
            <a:ext cx="1392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+mj-lt"/>
                <a:cs typeface="Times New Roman" pitchFamily="18" charset="0"/>
              </a:rPr>
              <a:t>*</a:t>
            </a:r>
            <a:r>
              <a:rPr lang="en-US" dirty="0" smtClean="0">
                <a:latin typeface="+mj-lt"/>
                <a:cs typeface="Times New Roman" pitchFamily="18" charset="0"/>
              </a:rPr>
              <a:t>=x(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dirty="0" err="1" smtClean="0">
                <a:latin typeface="+mj-lt"/>
                <a:cs typeface="Times New Roman" pitchFamily="18" charset="0"/>
              </a:rPr>
              <a:t>,p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r>
              <a:rPr lang="en-US" dirty="0" err="1" smtClean="0">
                <a:latin typeface="+mj-lt"/>
                <a:cs typeface="Times New Roman" pitchFamily="18" charset="0"/>
              </a:rPr>
              <a:t>,M</a:t>
            </a:r>
            <a:r>
              <a:rPr lang="en-US" dirty="0" smtClean="0">
                <a:latin typeface="+mj-lt"/>
                <a:cs typeface="Times New Roman" pitchFamily="18" charset="0"/>
              </a:rPr>
              <a:t>)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7009649" y="3189276"/>
            <a:ext cx="686551" cy="980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6152190" y="5725532"/>
            <a:ext cx="79555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6178520" y="6128266"/>
            <a:ext cx="98428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493774" y="575893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170263" y="618034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951776" y="2247675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951776" y="5219475"/>
            <a:ext cx="3276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429389" y="52806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2590076" y="4305075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175529" y="3390675"/>
            <a:ext cx="38100" cy="180655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983636" y="4132970"/>
            <a:ext cx="1542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+mj-lt"/>
                <a:cs typeface="Times New Roman" pitchFamily="18" charset="0"/>
              </a:rPr>
              <a:t>c*</a:t>
            </a:r>
            <a:r>
              <a:rPr lang="en-US" dirty="0" smtClean="0">
                <a:latin typeface="+mj-lt"/>
                <a:cs typeface="Times New Roman" pitchFamily="18" charset="0"/>
              </a:rPr>
              <a:t>=x</a:t>
            </a:r>
            <a:r>
              <a:rPr lang="en-US" baseline="30000" dirty="0" smtClean="0">
                <a:latin typeface="+mj-lt"/>
                <a:cs typeface="Times New Roman" pitchFamily="18" charset="0"/>
              </a:rPr>
              <a:t>c</a:t>
            </a:r>
            <a:r>
              <a:rPr lang="en-US" dirty="0" smtClean="0">
                <a:latin typeface="+mj-lt"/>
                <a:cs typeface="Times New Roman" pitchFamily="18" charset="0"/>
              </a:rPr>
              <a:t>(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dirty="0" err="1" smtClean="0">
                <a:latin typeface="+mj-lt"/>
                <a:cs typeface="Times New Roman" pitchFamily="18" charset="0"/>
              </a:rPr>
              <a:t>,p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r>
              <a:rPr lang="en-US" dirty="0" smtClean="0">
                <a:latin typeface="+mj-lt"/>
                <a:cs typeface="Times New Roman" pitchFamily="18" charset="0"/>
              </a:rPr>
              <a:t>,</a:t>
            </a:r>
            <a:r>
              <a:rPr lang="en-US" dirty="0">
                <a:cs typeface="Times New Roman" pitchFamily="18" charset="0"/>
              </a:rPr>
              <a:t> Ū</a:t>
            </a:r>
            <a:r>
              <a:rPr lang="en-US" dirty="0" smtClean="0">
                <a:latin typeface="+mj-lt"/>
                <a:cs typeface="Times New Roman" pitchFamily="18" charset="0"/>
              </a:rPr>
              <a:t>)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971" y="2246221"/>
            <a:ext cx="883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+mj-lt"/>
                <a:cs typeface="Times New Roman" pitchFamily="18" charset="0"/>
              </a:rPr>
              <a:t>y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69028" y="4087359"/>
            <a:ext cx="69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cs typeface="Times New Roman" pitchFamily="18" charset="0"/>
              </a:rPr>
              <a:t>p</a:t>
            </a:r>
            <a:r>
              <a:rPr lang="en-US" baseline="-25000" dirty="0" err="1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/</a:t>
            </a:r>
            <a:r>
              <a:rPr lang="en-US" dirty="0" err="1" smtClean="0">
                <a:cs typeface="Times New Roman" pitchFamily="18" charset="0"/>
              </a:rPr>
              <a:t>p</a:t>
            </a:r>
            <a:r>
              <a:rPr lang="en-US" baseline="-25000" dirty="0" err="1" smtClean="0">
                <a:cs typeface="Times New Roman" pitchFamily="18" charset="0"/>
              </a:rPr>
              <a:t>y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691" y="320600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cs typeface="Times New Roman" pitchFamily="18" charset="0"/>
              </a:rPr>
              <a:t>p</a:t>
            </a:r>
            <a:r>
              <a:rPr lang="en-US" baseline="-25000" dirty="0" err="1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’/</a:t>
            </a:r>
            <a:r>
              <a:rPr lang="en-US" dirty="0" err="1">
                <a:cs typeface="Times New Roman" pitchFamily="18" charset="0"/>
              </a:rPr>
              <a:t>p</a:t>
            </a:r>
            <a:r>
              <a:rPr lang="en-US" baseline="-25000" dirty="0" err="1">
                <a:cs typeface="Times New Roman" pitchFamily="18" charset="0"/>
              </a:rPr>
              <a:t>y</a:t>
            </a:r>
            <a:endParaRPr lang="en-US" dirty="0">
              <a:cs typeface="Times New Roman" pitchFamily="18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113577" y="3412448"/>
            <a:ext cx="0" cy="881350"/>
          </a:xfrm>
          <a:prstGeom prst="straightConnector1">
            <a:avLst/>
          </a:prstGeom>
          <a:ln w="38100">
            <a:solidFill>
              <a:srgbClr val="FE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1372447" y="2621963"/>
            <a:ext cx="1910929" cy="2347770"/>
          </a:xfrm>
          <a:custGeom>
            <a:avLst/>
            <a:gdLst>
              <a:gd name="connsiteX0" fmla="*/ 0 w 1289539"/>
              <a:gd name="connsiteY0" fmla="*/ 0 h 2461846"/>
              <a:gd name="connsiteX1" fmla="*/ 492369 w 1289539"/>
              <a:gd name="connsiteY1" fmla="*/ 1230923 h 2461846"/>
              <a:gd name="connsiteX2" fmla="*/ 1289539 w 1289539"/>
              <a:gd name="connsiteY2" fmla="*/ 2461846 h 246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9539" h="2461846">
                <a:moveTo>
                  <a:pt x="0" y="0"/>
                </a:moveTo>
                <a:cubicBezTo>
                  <a:pt x="138723" y="410307"/>
                  <a:pt x="277446" y="820615"/>
                  <a:pt x="492369" y="1230923"/>
                </a:cubicBezTo>
                <a:cubicBezTo>
                  <a:pt x="707292" y="1641231"/>
                  <a:pt x="998415" y="2051538"/>
                  <a:pt x="1289539" y="2461846"/>
                </a:cubicBezTo>
              </a:path>
            </a:pathLst>
          </a:custGeom>
          <a:noFill/>
          <a:ln>
            <a:solidFill>
              <a:srgbClr val="37A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657264" y="529970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975222" y="3414360"/>
            <a:ext cx="1200307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989876" y="4305075"/>
            <a:ext cx="1600200" cy="738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822720" y="1898575"/>
            <a:ext cx="183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Inferior Good</a:t>
            </a:r>
          </a:p>
          <a:p>
            <a:pPr algn="ctr"/>
            <a:r>
              <a:rPr lang="en-US" dirty="0" smtClean="0">
                <a:latin typeface="+mj-lt"/>
                <a:cs typeface="Times New Roman" pitchFamily="18" charset="0"/>
              </a:rPr>
              <a:t>Ordinary Steeper</a:t>
            </a:r>
          </a:p>
        </p:txBody>
      </p:sp>
      <p:sp>
        <p:nvSpPr>
          <p:cNvPr id="81" name="Freeform 80"/>
          <p:cNvSpPr/>
          <p:nvPr/>
        </p:nvSpPr>
        <p:spPr>
          <a:xfrm>
            <a:off x="1880830" y="2477053"/>
            <a:ext cx="1295399" cy="2606755"/>
          </a:xfrm>
          <a:custGeom>
            <a:avLst/>
            <a:gdLst>
              <a:gd name="connsiteX0" fmla="*/ 0 w 2264228"/>
              <a:gd name="connsiteY0" fmla="*/ 0 h 2100942"/>
              <a:gd name="connsiteX1" fmla="*/ 1023257 w 2264228"/>
              <a:gd name="connsiteY1" fmla="*/ 1306285 h 2100942"/>
              <a:gd name="connsiteX2" fmla="*/ 2264228 w 2264228"/>
              <a:gd name="connsiteY2" fmla="*/ 2100942 h 210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4228" h="2100942">
                <a:moveTo>
                  <a:pt x="0" y="0"/>
                </a:moveTo>
                <a:cubicBezTo>
                  <a:pt x="322943" y="478064"/>
                  <a:pt x="645886" y="956128"/>
                  <a:pt x="1023257" y="1306285"/>
                </a:cubicBezTo>
                <a:cubicBezTo>
                  <a:pt x="1400628" y="1656442"/>
                  <a:pt x="1832428" y="1878692"/>
                  <a:pt x="2264228" y="2100942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>
            <a:off x="1822720" y="3401561"/>
            <a:ext cx="38100" cy="180655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025116" y="528036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flipH="1">
            <a:off x="3090638" y="4468479"/>
            <a:ext cx="314192" cy="3368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336360" y="2621963"/>
            <a:ext cx="1392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+mj-lt"/>
                <a:cs typeface="Times New Roman" pitchFamily="18" charset="0"/>
              </a:rPr>
              <a:t>*</a:t>
            </a:r>
            <a:r>
              <a:rPr lang="en-US" dirty="0" smtClean="0">
                <a:latin typeface="+mj-lt"/>
                <a:cs typeface="Times New Roman" pitchFamily="18" charset="0"/>
              </a:rPr>
              <a:t>=x(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dirty="0" err="1" smtClean="0">
                <a:latin typeface="+mj-lt"/>
                <a:cs typeface="Times New Roman" pitchFamily="18" charset="0"/>
              </a:rPr>
              <a:t>,p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r>
              <a:rPr lang="en-US" dirty="0" err="1" smtClean="0">
                <a:latin typeface="+mj-lt"/>
                <a:cs typeface="Times New Roman" pitchFamily="18" charset="0"/>
              </a:rPr>
              <a:t>,M</a:t>
            </a:r>
            <a:r>
              <a:rPr lang="en-US" dirty="0" smtClean="0">
                <a:latin typeface="+mj-lt"/>
                <a:cs typeface="Times New Roman" pitchFamily="18" charset="0"/>
              </a:rPr>
              <a:t>)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2168365" y="2991295"/>
            <a:ext cx="630036" cy="2960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1860820" y="5742265"/>
            <a:ext cx="79555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H="1">
            <a:off x="1887149" y="6144999"/>
            <a:ext cx="375209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2202404" y="577566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878893" y="6197081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7276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/>
          <a:lstStyle/>
          <a:p>
            <a:r>
              <a:rPr lang="en-US" dirty="0" smtClean="0"/>
              <a:t>Elasticity – Substitution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Demand will be more inelastic if the elasticity of substitution, </a:t>
            </a:r>
            <a:r>
              <a:rPr lang="el-GR" dirty="0" smtClean="0"/>
              <a:t>σ</a:t>
            </a:r>
            <a:r>
              <a:rPr lang="en-US" dirty="0" smtClean="0"/>
              <a:t>, is smaller – smaller substitution effect.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768519" y="2911178"/>
            <a:ext cx="0" cy="24275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768519" y="5338692"/>
            <a:ext cx="32558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68519" y="3542158"/>
            <a:ext cx="2573837" cy="17965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24837" y="29119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97518" y="4706539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08020" y="5107859"/>
            <a:ext cx="274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970415" y="3011267"/>
            <a:ext cx="2852057" cy="1915886"/>
          </a:xfrm>
          <a:custGeom>
            <a:avLst/>
            <a:gdLst>
              <a:gd name="connsiteX0" fmla="*/ 0 w 2786743"/>
              <a:gd name="connsiteY0" fmla="*/ 0 h 1654629"/>
              <a:gd name="connsiteX1" fmla="*/ 1088572 w 2786743"/>
              <a:gd name="connsiteY1" fmla="*/ 1197429 h 1654629"/>
              <a:gd name="connsiteX2" fmla="*/ 2786743 w 2786743"/>
              <a:gd name="connsiteY2" fmla="*/ 1654629 h 1654629"/>
              <a:gd name="connsiteX0" fmla="*/ 0 w 2819400"/>
              <a:gd name="connsiteY0" fmla="*/ 0 h 1807029"/>
              <a:gd name="connsiteX1" fmla="*/ 1121229 w 2819400"/>
              <a:gd name="connsiteY1" fmla="*/ 1349829 h 1807029"/>
              <a:gd name="connsiteX2" fmla="*/ 2819400 w 2819400"/>
              <a:gd name="connsiteY2" fmla="*/ 1807029 h 1807029"/>
              <a:gd name="connsiteX0" fmla="*/ 0 w 2819400"/>
              <a:gd name="connsiteY0" fmla="*/ 0 h 1807029"/>
              <a:gd name="connsiteX1" fmla="*/ 1121229 w 2819400"/>
              <a:gd name="connsiteY1" fmla="*/ 1349829 h 1807029"/>
              <a:gd name="connsiteX2" fmla="*/ 2819400 w 2819400"/>
              <a:gd name="connsiteY2" fmla="*/ 1807029 h 1807029"/>
              <a:gd name="connsiteX0" fmla="*/ 0 w 2852057"/>
              <a:gd name="connsiteY0" fmla="*/ 0 h 1915886"/>
              <a:gd name="connsiteX1" fmla="*/ 1153886 w 2852057"/>
              <a:gd name="connsiteY1" fmla="*/ 1458686 h 1915886"/>
              <a:gd name="connsiteX2" fmla="*/ 2852057 w 2852057"/>
              <a:gd name="connsiteY2" fmla="*/ 1915886 h 1915886"/>
              <a:gd name="connsiteX0" fmla="*/ 0 w 2852057"/>
              <a:gd name="connsiteY0" fmla="*/ 0 h 1915886"/>
              <a:gd name="connsiteX1" fmla="*/ 1153886 w 2852057"/>
              <a:gd name="connsiteY1" fmla="*/ 1458686 h 1915886"/>
              <a:gd name="connsiteX2" fmla="*/ 2852057 w 2852057"/>
              <a:gd name="connsiteY2" fmla="*/ 1915886 h 191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2057" h="1915886">
                <a:moveTo>
                  <a:pt x="0" y="0"/>
                </a:moveTo>
                <a:cubicBezTo>
                  <a:pt x="170543" y="613229"/>
                  <a:pt x="678543" y="1139372"/>
                  <a:pt x="1153886" y="1458686"/>
                </a:cubicBezTo>
                <a:cubicBezTo>
                  <a:pt x="1629229" y="1778000"/>
                  <a:pt x="2235200" y="1825172"/>
                  <a:pt x="2852057" y="19158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513556" y="2850328"/>
            <a:ext cx="2405743" cy="1850572"/>
          </a:xfrm>
          <a:custGeom>
            <a:avLst/>
            <a:gdLst>
              <a:gd name="connsiteX0" fmla="*/ 0 w 2405743"/>
              <a:gd name="connsiteY0" fmla="*/ 0 h 1850572"/>
              <a:gd name="connsiteX1" fmla="*/ 511629 w 2405743"/>
              <a:gd name="connsiteY1" fmla="*/ 1534886 h 1850572"/>
              <a:gd name="connsiteX2" fmla="*/ 2405743 w 2405743"/>
              <a:gd name="connsiteY2" fmla="*/ 1850572 h 185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5743" h="1850572">
                <a:moveTo>
                  <a:pt x="0" y="0"/>
                </a:moveTo>
                <a:cubicBezTo>
                  <a:pt x="55336" y="613228"/>
                  <a:pt x="110672" y="1226457"/>
                  <a:pt x="511629" y="1534886"/>
                </a:cubicBezTo>
                <a:cubicBezTo>
                  <a:pt x="912586" y="1843315"/>
                  <a:pt x="1659164" y="1846943"/>
                  <a:pt x="2405743" y="1850572"/>
                </a:cubicBezTo>
              </a:path>
            </a:pathLst>
          </a:custGeom>
          <a:noFill/>
          <a:ln>
            <a:solidFill>
              <a:srgbClr val="2100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92440" y="423923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86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dirty="0" smtClean="0"/>
              <a:t>Elasticity – Income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But holding </a:t>
            </a:r>
            <a:r>
              <a:rPr lang="el-GR" dirty="0" smtClean="0"/>
              <a:t>σ</a:t>
            </a:r>
            <a:r>
              <a:rPr lang="en-US" dirty="0" smtClean="0"/>
              <a:t> constant, a normal good will have the more elastic demand as the income effect reinforces the substitution effect. For an inferior good, the income effect works against the substitution effect.</a:t>
            </a:r>
          </a:p>
          <a:p>
            <a:r>
              <a:rPr lang="en-US" dirty="0" smtClean="0"/>
              <a:t>Goods that are small portions of budget will tend to have very small income effects.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1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34388" cy="100965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err="1" smtClean="0"/>
              <a:t>Slutsky</a:t>
            </a:r>
            <a:r>
              <a:rPr lang="en-US" dirty="0" smtClean="0"/>
              <a:t> Equation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305800" cy="5181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What happens to purchases of good </a:t>
            </a:r>
            <a:r>
              <a:rPr lang="en-US" i="1" dirty="0" smtClean="0"/>
              <a:t>x</a:t>
            </a:r>
            <a:r>
              <a:rPr lang="en-US" dirty="0" smtClean="0"/>
              <a:t> change when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changes?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ym typeface="Symbol" pitchFamily="18" charset="2"/>
              </a:rPr>
              <a:t>Ideally we want to decompose the change into x into the two components: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Substitution effect: the curvature of the utility function -- substitutability between goods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Income effect: the magnitude and direction of the effect of a change in purchasing power.</a:t>
            </a:r>
          </a:p>
        </p:txBody>
      </p:sp>
      <p:graphicFrame>
        <p:nvGraphicFramePr>
          <p:cNvPr id="7578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357428"/>
              </p:ext>
            </p:extLst>
          </p:nvPr>
        </p:nvGraphicFramePr>
        <p:xfrm>
          <a:off x="4038600" y="2286000"/>
          <a:ext cx="842962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3" imgW="291973" imgH="431613" progId="Equation.DSMT4">
                  <p:embed/>
                </p:oleObj>
              </mc:Choice>
              <mc:Fallback>
                <p:oleObj name="Equation" r:id="rId3" imgW="291973" imgH="431613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286000"/>
                        <a:ext cx="842962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86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Slutsky</a:t>
            </a:r>
            <a:r>
              <a:rPr lang="en-US" dirty="0" smtClean="0"/>
              <a:t>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The equation that decomposes the substitution and income effects: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069784"/>
              </p:ext>
            </p:extLst>
          </p:nvPr>
        </p:nvGraphicFramePr>
        <p:xfrm>
          <a:off x="2298700" y="3317875"/>
          <a:ext cx="3416300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3" imgW="1396800" imgH="495000" progId="Equation.DSMT4">
                  <p:embed/>
                </p:oleObj>
              </mc:Choice>
              <mc:Fallback>
                <p:oleObj name="Equation" r:id="rId3" imgW="1396800" imgH="4950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3317875"/>
                        <a:ext cx="3416300" cy="121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06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54075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err="1" smtClean="0"/>
              <a:t>Slutsky</a:t>
            </a:r>
            <a:r>
              <a:rPr lang="en-US" dirty="0" smtClean="0"/>
              <a:t> Derivation (Modern)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180388" cy="1150937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At the optimal bundle we are at the intersection of the </a:t>
            </a:r>
            <a:r>
              <a:rPr lang="en-US" dirty="0" err="1" smtClean="0"/>
              <a:t>Marshallian</a:t>
            </a:r>
            <a:r>
              <a:rPr lang="en-US" dirty="0" smtClean="0"/>
              <a:t> and </a:t>
            </a:r>
            <a:r>
              <a:rPr lang="en-US" dirty="0" err="1" smtClean="0"/>
              <a:t>Hicksian</a:t>
            </a:r>
            <a:r>
              <a:rPr lang="en-US" dirty="0" smtClean="0"/>
              <a:t> demand curves:</a:t>
            </a:r>
          </a:p>
        </p:txBody>
      </p:sp>
      <p:graphicFrame>
        <p:nvGraphicFramePr>
          <p:cNvPr id="7680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605781"/>
              </p:ext>
            </p:extLst>
          </p:nvPr>
        </p:nvGraphicFramePr>
        <p:xfrm>
          <a:off x="642938" y="2338388"/>
          <a:ext cx="7507287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3" imgW="3924000" imgH="2260440" progId="Equation.DSMT4">
                  <p:embed/>
                </p:oleObj>
              </mc:Choice>
              <mc:Fallback>
                <p:oleObj name="Equation" r:id="rId3" imgW="3924000" imgH="226044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2338388"/>
                        <a:ext cx="7507287" cy="432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94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540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Start with that identity</a:t>
            </a:r>
          </a:p>
        </p:txBody>
      </p:sp>
      <p:graphicFrame>
        <p:nvGraphicFramePr>
          <p:cNvPr id="7782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523624"/>
              </p:ext>
            </p:extLst>
          </p:nvPr>
        </p:nvGraphicFramePr>
        <p:xfrm>
          <a:off x="557213" y="1162050"/>
          <a:ext cx="7369175" cy="554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3" imgW="3848040" imgH="2895480" progId="Equation.DSMT4">
                  <p:embed/>
                </p:oleObj>
              </mc:Choice>
              <mc:Fallback>
                <p:oleObj name="Equation" r:id="rId3" imgW="3848040" imgH="289548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162050"/>
                        <a:ext cx="7369175" cy="554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56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555625"/>
            <a:ext cx="7772400" cy="854075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At the Optimal Bundle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93700" y="1258888"/>
            <a:ext cx="8115300" cy="644525"/>
          </a:xfrm>
        </p:spPr>
        <p:txBody>
          <a:bodyPr/>
          <a:lstStyle/>
          <a:p>
            <a:pPr eaLnBrk="1" hangingPunct="1"/>
            <a:r>
              <a:rPr lang="en-US" smtClean="0"/>
              <a:t>Rearrange to get:</a:t>
            </a:r>
          </a:p>
        </p:txBody>
      </p:sp>
      <p:graphicFrame>
        <p:nvGraphicFramePr>
          <p:cNvPr id="7885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335147"/>
              </p:ext>
            </p:extLst>
          </p:nvPr>
        </p:nvGraphicFramePr>
        <p:xfrm>
          <a:off x="582613" y="2095500"/>
          <a:ext cx="7966075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3" imgW="3682800" imgH="1739880" progId="Equation.DSMT4">
                  <p:embed/>
                </p:oleObj>
              </mc:Choice>
              <mc:Fallback>
                <p:oleObj name="Equation" r:id="rId3" imgW="3682800" imgH="173988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2095500"/>
                        <a:ext cx="7966075" cy="375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8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54075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One last troubling variable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93700" y="1258888"/>
            <a:ext cx="8115300" cy="498951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We have: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But we need </a:t>
            </a:r>
          </a:p>
        </p:txBody>
      </p:sp>
      <p:graphicFrame>
        <p:nvGraphicFramePr>
          <p:cNvPr id="7885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574374"/>
              </p:ext>
            </p:extLst>
          </p:nvPr>
        </p:nvGraphicFramePr>
        <p:xfrm>
          <a:off x="914400" y="1905000"/>
          <a:ext cx="7543800" cy="105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Equation" r:id="rId3" imgW="3708360" imgH="520560" progId="Equation.DSMT4">
                  <p:embed/>
                </p:oleObj>
              </mc:Choice>
              <mc:Fallback>
                <p:oleObj name="Equation" r:id="rId3" imgW="3708360" imgH="5205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7543800" cy="105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076715"/>
              </p:ext>
            </p:extLst>
          </p:nvPr>
        </p:nvGraphicFramePr>
        <p:xfrm>
          <a:off x="1600200" y="4495800"/>
          <a:ext cx="520995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Equation" r:id="rId5" imgW="2666880" imgH="545760" progId="Equation.DSMT4">
                  <p:embed/>
                </p:oleObj>
              </mc:Choice>
              <mc:Fallback>
                <p:oleObj name="Equation" r:id="rId5" imgW="2666880" imgH="5457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520995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398318" y="1552711"/>
            <a:ext cx="8534400" cy="1647689"/>
          </a:xfrm>
          <a:prstGeom prst="ellipse">
            <a:avLst/>
          </a:prstGeom>
          <a:noFill/>
          <a:ln>
            <a:solidFill>
              <a:srgbClr val="FF0000">
                <a:alpha val="5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868362"/>
          </a:xfrm>
        </p:spPr>
        <p:txBody>
          <a:bodyPr/>
          <a:lstStyle/>
          <a:p>
            <a:r>
              <a:rPr lang="en-US" dirty="0" smtClean="0"/>
              <a:t>The Law of Demand: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292041"/>
              </p:ext>
            </p:extLst>
          </p:nvPr>
        </p:nvGraphicFramePr>
        <p:xfrm>
          <a:off x="6329025" y="228600"/>
          <a:ext cx="762000" cy="1126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3" imgW="291973" imgH="431613" progId="Equation.DSMT4">
                  <p:embed/>
                </p:oleObj>
              </mc:Choice>
              <mc:Fallback>
                <p:oleObj name="Equation" r:id="rId3" imgW="291973" imgH="431613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025" y="228600"/>
                        <a:ext cx="762000" cy="11264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219200" y="2057400"/>
            <a:ext cx="0" cy="29609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219200" y="5018314"/>
            <a:ext cx="32558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57800" y="2057400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257800" y="5018314"/>
            <a:ext cx="3276600" cy="10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19200" y="2819400"/>
            <a:ext cx="2971800" cy="2198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19200" y="2819400"/>
            <a:ext cx="1314450" cy="2198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3482" y="19819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632855" y="3069771"/>
            <a:ext cx="2013857" cy="1698172"/>
          </a:xfrm>
          <a:custGeom>
            <a:avLst/>
            <a:gdLst>
              <a:gd name="connsiteX0" fmla="*/ 0 w 2013857"/>
              <a:gd name="connsiteY0" fmla="*/ 0 h 1698172"/>
              <a:gd name="connsiteX1" fmla="*/ 533400 w 2013857"/>
              <a:gd name="connsiteY1" fmla="*/ 1186543 h 1698172"/>
              <a:gd name="connsiteX2" fmla="*/ 2013857 w 2013857"/>
              <a:gd name="connsiteY2" fmla="*/ 1698172 h 169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3857" h="1698172">
                <a:moveTo>
                  <a:pt x="0" y="0"/>
                </a:moveTo>
                <a:cubicBezTo>
                  <a:pt x="98878" y="451757"/>
                  <a:pt x="197757" y="903514"/>
                  <a:pt x="533400" y="1186543"/>
                </a:cubicBezTo>
                <a:cubicBezTo>
                  <a:pt x="869043" y="1469572"/>
                  <a:pt x="1441450" y="1583872"/>
                  <a:pt x="2013857" y="1698172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981200" y="2656113"/>
            <a:ext cx="2198914" cy="1741715"/>
          </a:xfrm>
          <a:custGeom>
            <a:avLst/>
            <a:gdLst>
              <a:gd name="connsiteX0" fmla="*/ 0 w 2013857"/>
              <a:gd name="connsiteY0" fmla="*/ 0 h 1698172"/>
              <a:gd name="connsiteX1" fmla="*/ 533400 w 2013857"/>
              <a:gd name="connsiteY1" fmla="*/ 1186543 h 1698172"/>
              <a:gd name="connsiteX2" fmla="*/ 2013857 w 2013857"/>
              <a:gd name="connsiteY2" fmla="*/ 1698172 h 1698172"/>
              <a:gd name="connsiteX0" fmla="*/ 0 w 2198914"/>
              <a:gd name="connsiteY0" fmla="*/ 0 h 1741715"/>
              <a:gd name="connsiteX1" fmla="*/ 718457 w 2198914"/>
              <a:gd name="connsiteY1" fmla="*/ 1230086 h 1741715"/>
              <a:gd name="connsiteX2" fmla="*/ 2198914 w 2198914"/>
              <a:gd name="connsiteY2" fmla="*/ 1741715 h 174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8914" h="1741715">
                <a:moveTo>
                  <a:pt x="0" y="0"/>
                </a:moveTo>
                <a:cubicBezTo>
                  <a:pt x="98878" y="451757"/>
                  <a:pt x="351971" y="939800"/>
                  <a:pt x="718457" y="1230086"/>
                </a:cubicBezTo>
                <a:cubicBezTo>
                  <a:pt x="1084943" y="1520372"/>
                  <a:pt x="1626507" y="1627415"/>
                  <a:pt x="2198914" y="174171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6" idx="1"/>
          </p:cNvCxnSpPr>
          <p:nvPr/>
        </p:nvCxnSpPr>
        <p:spPr>
          <a:xfrm>
            <a:off x="2699657" y="3886199"/>
            <a:ext cx="0" cy="1116569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53986" y="4048703"/>
            <a:ext cx="38100" cy="97505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>
            <a:off x="5725886" y="2667001"/>
            <a:ext cx="2264228" cy="2100942"/>
          </a:xfrm>
          <a:custGeom>
            <a:avLst/>
            <a:gdLst>
              <a:gd name="connsiteX0" fmla="*/ 0 w 2264228"/>
              <a:gd name="connsiteY0" fmla="*/ 0 h 2100942"/>
              <a:gd name="connsiteX1" fmla="*/ 1023257 w 2264228"/>
              <a:gd name="connsiteY1" fmla="*/ 1306285 h 2100942"/>
              <a:gd name="connsiteX2" fmla="*/ 2264228 w 2264228"/>
              <a:gd name="connsiteY2" fmla="*/ 2100942 h 210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4228" h="2100942">
                <a:moveTo>
                  <a:pt x="0" y="0"/>
                </a:moveTo>
                <a:cubicBezTo>
                  <a:pt x="322943" y="478064"/>
                  <a:pt x="645886" y="956128"/>
                  <a:pt x="1023257" y="1306285"/>
                </a:cubicBezTo>
                <a:cubicBezTo>
                  <a:pt x="1400628" y="1656442"/>
                  <a:pt x="1832428" y="1878692"/>
                  <a:pt x="2264228" y="2100942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839174" y="5105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33650" y="51054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51999" y="51155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39750" y="513649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896100" y="4114800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096000" y="3200400"/>
            <a:ext cx="38100" cy="184591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268091" y="3918857"/>
            <a:ext cx="147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=x(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33600" y="254686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48103" y="263473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73995" y="5046311"/>
            <a:ext cx="274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297819" y="5090325"/>
            <a:ext cx="351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73995" y="2055946"/>
            <a:ext cx="883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5257800" y="3200400"/>
            <a:ext cx="838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5257800" y="4103523"/>
            <a:ext cx="1638300" cy="11277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475052" y="3897084"/>
            <a:ext cx="69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cs typeface="Times New Roman" pitchFamily="18" charset="0"/>
              </a:rPr>
              <a:t>p</a:t>
            </a:r>
            <a:r>
              <a:rPr lang="en-US" baseline="-25000" dirty="0" err="1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/</a:t>
            </a:r>
            <a:r>
              <a:rPr lang="en-US" dirty="0" err="1" smtClean="0">
                <a:cs typeface="Times New Roman" pitchFamily="18" charset="0"/>
              </a:rPr>
              <a:t>p</a:t>
            </a:r>
            <a:r>
              <a:rPr lang="en-US" baseline="-25000" dirty="0" err="1" smtClean="0">
                <a:cs typeface="Times New Roman" pitchFamily="18" charset="0"/>
              </a:rPr>
              <a:t>y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408715" y="30157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dirty="0" smtClean="0">
                <a:latin typeface="+mj-lt"/>
                <a:cs typeface="Times New Roman" pitchFamily="18" charset="0"/>
              </a:rPr>
              <a:t>’/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133600" y="1594281"/>
            <a:ext cx="2032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Slope of budget line from 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dirty="0" smtClean="0">
                <a:latin typeface="+mj-lt"/>
                <a:cs typeface="Times New Roman" pitchFamily="18" charset="0"/>
              </a:rPr>
              <a:t>/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r>
              <a:rPr lang="en-US" dirty="0" smtClean="0">
                <a:latin typeface="+mj-lt"/>
                <a:cs typeface="Times New Roman" pitchFamily="18" charset="0"/>
              </a:rPr>
              <a:t> to steeper 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dirty="0" smtClean="0">
                <a:latin typeface="+mj-lt"/>
                <a:cs typeface="Times New Roman" pitchFamily="18" charset="0"/>
              </a:rPr>
              <a:t>’/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endParaRPr lang="en-US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2133601" y="3875313"/>
            <a:ext cx="492578" cy="522515"/>
          </a:xfrm>
          <a:custGeom>
            <a:avLst/>
            <a:gdLst>
              <a:gd name="connsiteX0" fmla="*/ 185057 w 185057"/>
              <a:gd name="connsiteY0" fmla="*/ 0 h 206829"/>
              <a:gd name="connsiteX1" fmla="*/ 119743 w 185057"/>
              <a:gd name="connsiteY1" fmla="*/ 130629 h 206829"/>
              <a:gd name="connsiteX2" fmla="*/ 0 w 185057"/>
              <a:gd name="connsiteY2" fmla="*/ 206829 h 206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057" h="206829">
                <a:moveTo>
                  <a:pt x="185057" y="0"/>
                </a:moveTo>
                <a:cubicBezTo>
                  <a:pt x="167821" y="48079"/>
                  <a:pt x="150586" y="96158"/>
                  <a:pt x="119743" y="130629"/>
                </a:cubicBezTo>
                <a:cubicBezTo>
                  <a:pt x="88900" y="165100"/>
                  <a:pt x="44450" y="185964"/>
                  <a:pt x="0" y="206829"/>
                </a:cubicBezTo>
              </a:path>
            </a:pathLst>
          </a:custGeom>
          <a:noFill/>
          <a:ln w="38100">
            <a:solidFill>
              <a:srgbClr val="FE7F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4419601" y="3222173"/>
            <a:ext cx="0" cy="881350"/>
          </a:xfrm>
          <a:prstGeom prst="straightConnector1">
            <a:avLst/>
          </a:prstGeom>
          <a:ln w="38100">
            <a:solidFill>
              <a:srgbClr val="FE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531439" y="5823468"/>
            <a:ext cx="2427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falls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348165" y="5823470"/>
            <a:ext cx="2427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falls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6115050" y="5551990"/>
            <a:ext cx="809206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1953986" y="5574037"/>
            <a:ext cx="809206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795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854075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At the Optimal Bundle</a:t>
            </a:r>
          </a:p>
        </p:txBody>
      </p:sp>
      <p:graphicFrame>
        <p:nvGraphicFramePr>
          <p:cNvPr id="7987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136011"/>
              </p:ext>
            </p:extLst>
          </p:nvPr>
        </p:nvGraphicFramePr>
        <p:xfrm>
          <a:off x="467360" y="1219200"/>
          <a:ext cx="8001000" cy="532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3" imgW="3987720" imgH="2654280" progId="Equation.DSMT4">
                  <p:embed/>
                </p:oleObj>
              </mc:Choice>
              <mc:Fallback>
                <p:oleObj name="Equation" r:id="rId3" imgW="3987720" imgH="265428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" y="1219200"/>
                        <a:ext cx="8001000" cy="532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228600" y="3352800"/>
            <a:ext cx="8534400" cy="1447799"/>
          </a:xfrm>
          <a:prstGeom prst="ellipse">
            <a:avLst/>
          </a:prstGeom>
          <a:noFill/>
          <a:ln>
            <a:solidFill>
              <a:srgbClr val="FF0000">
                <a:alpha val="5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0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854075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err="1" smtClean="0"/>
              <a:t>Slutsky</a:t>
            </a:r>
            <a:r>
              <a:rPr lang="en-US" dirty="0" smtClean="0"/>
              <a:t> Equation</a:t>
            </a:r>
          </a:p>
        </p:txBody>
      </p:sp>
      <p:graphicFrame>
        <p:nvGraphicFramePr>
          <p:cNvPr id="8192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764704"/>
              </p:ext>
            </p:extLst>
          </p:nvPr>
        </p:nvGraphicFramePr>
        <p:xfrm>
          <a:off x="228600" y="1036623"/>
          <a:ext cx="8096250" cy="203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3" imgW="3949560" imgH="1002960" progId="Equation.DSMT4">
                  <p:embed/>
                </p:oleObj>
              </mc:Choice>
              <mc:Fallback>
                <p:oleObj name="Equation" r:id="rId3" imgW="3949560" imgH="100296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36623"/>
                        <a:ext cx="8096250" cy="2039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637884"/>
              </p:ext>
            </p:extLst>
          </p:nvPr>
        </p:nvGraphicFramePr>
        <p:xfrm>
          <a:off x="228600" y="3313986"/>
          <a:ext cx="8056562" cy="3497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5" imgW="3911400" imgH="1701720" progId="Equation.DSMT4">
                  <p:embed/>
                </p:oleObj>
              </mc:Choice>
              <mc:Fallback>
                <p:oleObj name="Equation" r:id="rId5" imgW="3911400" imgH="170172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313986"/>
                        <a:ext cx="8056562" cy="3497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1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Own-Price </a:t>
            </a:r>
            <a:r>
              <a:rPr lang="en-US" dirty="0" err="1" smtClean="0"/>
              <a:t>Slutsky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Decomposition: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230944"/>
              </p:ext>
            </p:extLst>
          </p:nvPr>
        </p:nvGraphicFramePr>
        <p:xfrm>
          <a:off x="1882775" y="2347913"/>
          <a:ext cx="713263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4" name="Equation" r:id="rId3" imgW="3835080" imgH="495000" progId="Equation.DSMT4">
                  <p:embed/>
                </p:oleObj>
              </mc:Choice>
              <mc:Fallback>
                <p:oleObj name="Equation" r:id="rId3" imgW="3835080" imgH="4950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2347913"/>
                        <a:ext cx="7132638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887258"/>
              </p:ext>
            </p:extLst>
          </p:nvPr>
        </p:nvGraphicFramePr>
        <p:xfrm>
          <a:off x="606425" y="4387850"/>
          <a:ext cx="3611563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5" name="Equation" r:id="rId5" imgW="2006280" imgH="965160" progId="Equation.DSMT4">
                  <p:embed/>
                </p:oleObj>
              </mc:Choice>
              <mc:Fallback>
                <p:oleObj name="Equation" r:id="rId5" imgW="2006280" imgH="96516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4387850"/>
                        <a:ext cx="3611563" cy="173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24400" y="4191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Ordinary demand for x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791200" y="3124200"/>
            <a:ext cx="53340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40424" y="4375666"/>
            <a:ext cx="2470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partial derivative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of the ordinary demand 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for x w.r.t. M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642035" y="3276600"/>
            <a:ext cx="206565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048000" y="3352800"/>
            <a:ext cx="1066800" cy="11613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" y="2460780"/>
            <a:ext cx="1755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partial derivative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of the ordinary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demand 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for x w.r.t. 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endParaRPr lang="en-US" baseline="-25000" dirty="0" smtClean="0">
              <a:latin typeface="+mj-lt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524000" y="3124200"/>
            <a:ext cx="6096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70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842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</a:t>
            </a:r>
            <a:r>
              <a:rPr lang="en-US" dirty="0" err="1" smtClean="0"/>
              <a:t>Slutsky</a:t>
            </a:r>
            <a:r>
              <a:rPr lang="en-US" dirty="0" smtClean="0"/>
              <a:t> Decomposition Example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09575" y="1219200"/>
            <a:ext cx="8124825" cy="4419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We can demonstrate the decomposition of a price effect using the Cobb-Douglas example studied earlier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</a:t>
            </a:r>
            <a:r>
              <a:rPr lang="en-US" dirty="0" err="1" smtClean="0"/>
              <a:t>Marshallian</a:t>
            </a:r>
            <a:r>
              <a:rPr lang="en-US" dirty="0" smtClean="0"/>
              <a:t> demand function for good </a:t>
            </a:r>
            <a:r>
              <a:rPr lang="en-US" i="1" dirty="0" smtClean="0"/>
              <a:t>x</a:t>
            </a:r>
            <a:r>
              <a:rPr lang="en-US" dirty="0" smtClean="0"/>
              <a:t> was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With a total effect of a change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</a:t>
            </a:r>
          </a:p>
        </p:txBody>
      </p:sp>
      <p:graphicFrame>
        <p:nvGraphicFramePr>
          <p:cNvPr id="297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843603"/>
              </p:ext>
            </p:extLst>
          </p:nvPr>
        </p:nvGraphicFramePr>
        <p:xfrm>
          <a:off x="1836738" y="3810000"/>
          <a:ext cx="28797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5" name="Equation" r:id="rId3" imgW="1206360" imgH="431640" progId="Equation.DSMT4">
                  <p:embed/>
                </p:oleObj>
              </mc:Choice>
              <mc:Fallback>
                <p:oleObj name="Equation" r:id="rId3" imgW="1206360" imgH="43164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3810000"/>
                        <a:ext cx="287972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903580"/>
              </p:ext>
            </p:extLst>
          </p:nvPr>
        </p:nvGraphicFramePr>
        <p:xfrm>
          <a:off x="1900238" y="5516563"/>
          <a:ext cx="328612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6" name="Equation" r:id="rId5" imgW="1384200" imgH="495000" progId="Equation.DSMT4">
                  <p:embed/>
                </p:oleObj>
              </mc:Choice>
              <mc:Fallback>
                <p:oleObj name="Equation" r:id="rId5" imgW="1384200" imgH="4950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5516563"/>
                        <a:ext cx="3286125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794846"/>
              </p:ext>
            </p:extLst>
          </p:nvPr>
        </p:nvGraphicFramePr>
        <p:xfrm>
          <a:off x="3505200" y="2362200"/>
          <a:ext cx="1600200" cy="63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7" name="Equation" r:id="rId7" imgW="1028520" imgH="406080" progId="Equation.DSMT4">
                  <p:embed/>
                </p:oleObj>
              </mc:Choice>
              <mc:Fallback>
                <p:oleObj name="Equation" r:id="rId7" imgW="1028520" imgH="40608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362200"/>
                        <a:ext cx="1600200" cy="63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11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724748"/>
              </p:ext>
            </p:extLst>
          </p:nvPr>
        </p:nvGraphicFramePr>
        <p:xfrm>
          <a:off x="561975" y="901700"/>
          <a:ext cx="7664450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3" imgW="4063680" imgH="2793960" progId="Equation.DSMT4">
                  <p:embed/>
                </p:oleObj>
              </mc:Choice>
              <mc:Fallback>
                <p:oleObj name="Equation" r:id="rId3" imgW="4063680" imgH="279396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901700"/>
                        <a:ext cx="7664450" cy="552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152400"/>
            <a:ext cx="8039100" cy="88106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Substitution Effect</a:t>
            </a:r>
          </a:p>
        </p:txBody>
      </p:sp>
    </p:spTree>
    <p:extLst>
      <p:ext uri="{BB962C8B-B14F-4D97-AF65-F5344CB8AC3E}">
        <p14:creationId xmlns:p14="http://schemas.microsoft.com/office/powerpoint/2010/main" val="105181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849885"/>
              </p:ext>
            </p:extLst>
          </p:nvPr>
        </p:nvGraphicFramePr>
        <p:xfrm>
          <a:off x="1054100" y="1822450"/>
          <a:ext cx="5703888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3" imgW="2806560" imgH="1244520" progId="Equation.DSMT4">
                  <p:embed/>
                </p:oleObj>
              </mc:Choice>
              <mc:Fallback>
                <p:oleObj name="Equation" r:id="rId3" imgW="2806560" imgH="124452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1822450"/>
                        <a:ext cx="5703888" cy="2655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03238" y="668338"/>
            <a:ext cx="8039100" cy="88106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Income Effect</a:t>
            </a:r>
          </a:p>
        </p:txBody>
      </p:sp>
    </p:spTree>
    <p:extLst>
      <p:ext uri="{BB962C8B-B14F-4D97-AF65-F5344CB8AC3E}">
        <p14:creationId xmlns:p14="http://schemas.microsoft.com/office/powerpoint/2010/main" val="287898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555625"/>
            <a:ext cx="7772400" cy="854075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err="1" smtClean="0"/>
              <a:t>Slutsky</a:t>
            </a:r>
            <a:r>
              <a:rPr lang="en-US" dirty="0" smtClean="0"/>
              <a:t> Equation</a:t>
            </a:r>
          </a:p>
        </p:txBody>
      </p:sp>
      <p:graphicFrame>
        <p:nvGraphicFramePr>
          <p:cNvPr id="8806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743389"/>
              </p:ext>
            </p:extLst>
          </p:nvPr>
        </p:nvGraphicFramePr>
        <p:xfrm>
          <a:off x="733425" y="1443038"/>
          <a:ext cx="7270750" cy="482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3" imgW="3949560" imgH="2616120" progId="Equation.DSMT4">
                  <p:embed/>
                </p:oleObj>
              </mc:Choice>
              <mc:Fallback>
                <p:oleObj name="Equation" r:id="rId3" imgW="3949560" imgH="261612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443038"/>
                        <a:ext cx="7270750" cy="482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1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If you only have </a:t>
            </a:r>
            <a:r>
              <a:rPr lang="en-US" dirty="0" err="1" smtClean="0"/>
              <a:t>Marshallian</a:t>
            </a:r>
            <a:r>
              <a:rPr lang="en-US" dirty="0" smtClean="0"/>
              <a:t> demand equations…</a:t>
            </a:r>
            <a:endParaRPr lang="en-US" dirty="0"/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can get the total and income effects from them, and then add them to get the substitution effect.</a:t>
            </a:r>
          </a:p>
        </p:txBody>
      </p:sp>
      <p:graphicFrame>
        <p:nvGraphicFramePr>
          <p:cNvPr id="890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081501"/>
              </p:ext>
            </p:extLst>
          </p:nvPr>
        </p:nvGraphicFramePr>
        <p:xfrm>
          <a:off x="608013" y="3230563"/>
          <a:ext cx="7318375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3" imgW="3974760" imgH="1371600" progId="Equation.DSMT4">
                  <p:embed/>
                </p:oleObj>
              </mc:Choice>
              <mc:Fallback>
                <p:oleObj name="Equation" r:id="rId3" imgW="3974760" imgH="13716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3230563"/>
                        <a:ext cx="7318375" cy="251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8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223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Cobb-Douglas </a:t>
            </a:r>
            <a:r>
              <a:rPr lang="en-US" dirty="0" err="1" smtClean="0"/>
              <a:t>Slutsky</a:t>
            </a:r>
            <a:endParaRPr lang="en-US" dirty="0" smtClean="0"/>
          </a:p>
        </p:txBody>
      </p:sp>
      <p:cxnSp>
        <p:nvCxnSpPr>
          <p:cNvPr id="90115" name="Straight Connector 4"/>
          <p:cNvCxnSpPr>
            <a:cxnSpLocks noChangeShapeType="1"/>
          </p:cNvCxnSpPr>
          <p:nvPr/>
        </p:nvCxnSpPr>
        <p:spPr bwMode="auto">
          <a:xfrm rot="5400000">
            <a:off x="1130300" y="3452813"/>
            <a:ext cx="366712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16" name="Straight Connector 6"/>
          <p:cNvCxnSpPr>
            <a:cxnSpLocks noChangeShapeType="1"/>
          </p:cNvCxnSpPr>
          <p:nvPr/>
        </p:nvCxnSpPr>
        <p:spPr bwMode="auto">
          <a:xfrm>
            <a:off x="2963863" y="5286375"/>
            <a:ext cx="48037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17" name="Straight Connector 8"/>
          <p:cNvCxnSpPr>
            <a:cxnSpLocks noChangeShapeType="1"/>
          </p:cNvCxnSpPr>
          <p:nvPr/>
        </p:nvCxnSpPr>
        <p:spPr bwMode="auto">
          <a:xfrm>
            <a:off x="2974975" y="1849438"/>
            <a:ext cx="4633913" cy="342741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rc 10"/>
          <p:cNvSpPr/>
          <p:nvPr/>
        </p:nvSpPr>
        <p:spPr bwMode="auto">
          <a:xfrm rot="10800000">
            <a:off x="4225925" y="-546100"/>
            <a:ext cx="5127625" cy="4524375"/>
          </a:xfrm>
          <a:prstGeom prst="arc">
            <a:avLst/>
          </a:prstGeom>
          <a:noFill/>
          <a:ln w="19050" cap="flat" cmpd="sng" algn="ctr">
            <a:solidFill>
              <a:srgbClr val="2100E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cxnSp>
        <p:nvCxnSpPr>
          <p:cNvPr id="90119" name="Straight Connector 11"/>
          <p:cNvCxnSpPr>
            <a:cxnSpLocks noChangeShapeType="1"/>
          </p:cNvCxnSpPr>
          <p:nvPr/>
        </p:nvCxnSpPr>
        <p:spPr bwMode="auto">
          <a:xfrm rot="16200000" flipH="1">
            <a:off x="2496344" y="2307432"/>
            <a:ext cx="3425825" cy="24907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Arc 14"/>
          <p:cNvSpPr/>
          <p:nvPr/>
        </p:nvSpPr>
        <p:spPr bwMode="auto">
          <a:xfrm rot="10800000">
            <a:off x="3641725" y="-163513"/>
            <a:ext cx="5129213" cy="4525963"/>
          </a:xfrm>
          <a:prstGeom prst="arc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cxnSp>
        <p:nvCxnSpPr>
          <p:cNvPr id="90122" name="Straight Connector 18"/>
          <p:cNvCxnSpPr>
            <a:cxnSpLocks noChangeShapeType="1"/>
          </p:cNvCxnSpPr>
          <p:nvPr/>
        </p:nvCxnSpPr>
        <p:spPr bwMode="auto">
          <a:xfrm rot="16200000" flipH="1">
            <a:off x="4198937" y="4324351"/>
            <a:ext cx="1839913" cy="42862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3" name="Straight Connector 19"/>
          <p:cNvCxnSpPr>
            <a:cxnSpLocks noChangeShapeType="1"/>
          </p:cNvCxnSpPr>
          <p:nvPr/>
        </p:nvCxnSpPr>
        <p:spPr bwMode="auto">
          <a:xfrm rot="16200000" flipH="1">
            <a:off x="3184525" y="4340226"/>
            <a:ext cx="1844675" cy="635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4" name="Straight Connector 21"/>
          <p:cNvCxnSpPr>
            <a:cxnSpLocks noChangeShapeType="1"/>
          </p:cNvCxnSpPr>
          <p:nvPr/>
        </p:nvCxnSpPr>
        <p:spPr bwMode="auto">
          <a:xfrm rot="16200000" flipH="1">
            <a:off x="3263106" y="2066132"/>
            <a:ext cx="3090863" cy="227965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5" name="Straight Connector 22"/>
          <p:cNvCxnSpPr>
            <a:cxnSpLocks noChangeShapeType="1"/>
          </p:cNvCxnSpPr>
          <p:nvPr/>
        </p:nvCxnSpPr>
        <p:spPr bwMode="auto">
          <a:xfrm rot="5400000">
            <a:off x="3473450" y="4094163"/>
            <a:ext cx="230187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126" name="Left Brace 34"/>
          <p:cNvSpPr>
            <a:spLocks/>
          </p:cNvSpPr>
          <p:nvPr/>
        </p:nvSpPr>
        <p:spPr bwMode="auto">
          <a:xfrm rot="-5400000">
            <a:off x="4247357" y="5190331"/>
            <a:ext cx="266700" cy="471487"/>
          </a:xfrm>
          <a:prstGeom prst="leftBrace">
            <a:avLst>
              <a:gd name="adj1" fmla="val 8348"/>
              <a:gd name="adj2" fmla="val 50000"/>
            </a:avLst>
          </a:prstGeom>
          <a:noFill/>
          <a:ln w="1905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90127" name="Left Brace 35"/>
          <p:cNvSpPr>
            <a:spLocks/>
          </p:cNvSpPr>
          <p:nvPr/>
        </p:nvSpPr>
        <p:spPr bwMode="auto">
          <a:xfrm rot="-5400000">
            <a:off x="4776788" y="5181600"/>
            <a:ext cx="234950" cy="469900"/>
          </a:xfrm>
          <a:prstGeom prst="leftBrace">
            <a:avLst>
              <a:gd name="adj1" fmla="val 8324"/>
              <a:gd name="adj2" fmla="val 50000"/>
            </a:avLst>
          </a:prstGeom>
          <a:noFill/>
          <a:ln w="1905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/>
          </a:p>
        </p:txBody>
      </p:sp>
      <p:graphicFrame>
        <p:nvGraphicFramePr>
          <p:cNvPr id="302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69362"/>
              </p:ext>
            </p:extLst>
          </p:nvPr>
        </p:nvGraphicFramePr>
        <p:xfrm>
          <a:off x="2854325" y="5534025"/>
          <a:ext cx="173831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5" name="Equation" r:id="rId3" imgW="1282680" imgH="431640" progId="Equation.DSMT4">
                  <p:embed/>
                </p:oleObj>
              </mc:Choice>
              <mc:Fallback>
                <p:oleObj name="Equation" r:id="rId3" imgW="1282680" imgH="431640" progId="Equation.DSMT4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5534025"/>
                        <a:ext cx="1738313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069317"/>
              </p:ext>
            </p:extLst>
          </p:nvPr>
        </p:nvGraphicFramePr>
        <p:xfrm>
          <a:off x="4838700" y="5557838"/>
          <a:ext cx="19177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6" name="Equation" r:id="rId5" imgW="1485720" imgH="431640" progId="Equation.DSMT4">
                  <p:embed/>
                </p:oleObj>
              </mc:Choice>
              <mc:Fallback>
                <p:oleObj name="Equation" r:id="rId5" imgW="1485720" imgH="43164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5557838"/>
                        <a:ext cx="19177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90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221341"/>
              </p:ext>
            </p:extLst>
          </p:nvPr>
        </p:nvGraphicFramePr>
        <p:xfrm>
          <a:off x="3921125" y="6221413"/>
          <a:ext cx="14478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7" name="Equation" r:id="rId7" imgW="1091880" imgH="431640" progId="Equation.DSMT4">
                  <p:embed/>
                </p:oleObj>
              </mc:Choice>
              <mc:Fallback>
                <p:oleObj name="Equation" r:id="rId7" imgW="1091880" imgH="431640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6221413"/>
                        <a:ext cx="1447800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0131" name="Straight Connector 49"/>
          <p:cNvCxnSpPr>
            <a:cxnSpLocks noChangeShapeType="1"/>
          </p:cNvCxnSpPr>
          <p:nvPr/>
        </p:nvCxnSpPr>
        <p:spPr bwMode="auto">
          <a:xfrm>
            <a:off x="4151313" y="6148388"/>
            <a:ext cx="998537" cy="0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3435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096962"/>
          </a:xfrm>
        </p:spPr>
        <p:txBody>
          <a:bodyPr/>
          <a:lstStyle/>
          <a:p>
            <a:r>
              <a:rPr lang="en-US" dirty="0" smtClean="0"/>
              <a:t>Cross Price Effects,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 analysis of cross-price effects in a two-good world is limited as spending more on x, necessarily means spending less on y and vice-versa.</a:t>
            </a:r>
          </a:p>
          <a:p>
            <a:r>
              <a:rPr lang="en-US" dirty="0" smtClean="0"/>
              <a:t>Yet, we can use the two good world to define terms and gain an intuitive understanding.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121592"/>
              </p:ext>
            </p:extLst>
          </p:nvPr>
        </p:nvGraphicFramePr>
        <p:xfrm>
          <a:off x="6096000" y="381000"/>
          <a:ext cx="76200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Equation" r:id="rId3" imgW="291960" imgH="444240" progId="Equation.DSMT4">
                  <p:embed/>
                </p:oleObj>
              </mc:Choice>
              <mc:Fallback>
                <p:oleObj name="Equation" r:id="rId3" imgW="291960" imgH="44424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1000"/>
                        <a:ext cx="762000" cy="116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3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563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Substitution Effect: Change in </a:t>
            </a:r>
            <a:r>
              <a:rPr lang="en-US" dirty="0" err="1" smtClean="0">
                <a:latin typeface="+mj-lt"/>
              </a:rPr>
              <a:t>Q</a:t>
            </a:r>
            <a:r>
              <a:rPr lang="en-US" baseline="-25000" dirty="0" err="1" smtClean="0">
                <a:latin typeface="+mj-lt"/>
              </a:rPr>
              <a:t>d</a:t>
            </a:r>
            <a:r>
              <a:rPr lang="en-US" dirty="0" smtClean="0">
                <a:latin typeface="+mj-lt"/>
              </a:rPr>
              <a:t> caused by change in 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dirty="0" smtClean="0">
                <a:latin typeface="+mj-lt"/>
                <a:cs typeface="Times New Roman" pitchFamily="18" charset="0"/>
              </a:rPr>
              <a:t>/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r>
              <a:rPr lang="en-US" dirty="0" smtClean="0">
                <a:latin typeface="+mj-lt"/>
              </a:rPr>
              <a:t> , but holding utility constant.</a:t>
            </a:r>
          </a:p>
          <a:p>
            <a:r>
              <a:rPr lang="en-US" dirty="0" smtClean="0">
                <a:latin typeface="+mj-lt"/>
              </a:rPr>
              <a:t>Income Effect: Change in </a:t>
            </a:r>
            <a:r>
              <a:rPr lang="en-US" dirty="0" err="1" smtClean="0">
                <a:latin typeface="+mj-lt"/>
              </a:rPr>
              <a:t>Q</a:t>
            </a:r>
            <a:r>
              <a:rPr lang="en-US" baseline="-25000" dirty="0" err="1" smtClean="0">
                <a:latin typeface="+mj-lt"/>
              </a:rPr>
              <a:t>d</a:t>
            </a:r>
            <a:r>
              <a:rPr lang="en-US" dirty="0" smtClean="0">
                <a:latin typeface="+mj-lt"/>
              </a:rPr>
              <a:t> caused by change in purchasing power resulting from price change, but holding 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x</a:t>
            </a:r>
            <a:r>
              <a:rPr lang="en-US" dirty="0" smtClean="0">
                <a:latin typeface="+mj-lt"/>
                <a:cs typeface="Times New Roman" pitchFamily="18" charset="0"/>
              </a:rPr>
              <a:t>/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7"/>
            <a:ext cx="7315200" cy="1782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Decompose		into </a:t>
            </a:r>
            <a:br>
              <a:rPr lang="en-US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dirty="0" smtClean="0"/>
              <a:t>Income and Substitution effects.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309691"/>
              </p:ext>
            </p:extLst>
          </p:nvPr>
        </p:nvGraphicFramePr>
        <p:xfrm>
          <a:off x="4572000" y="274637"/>
          <a:ext cx="762000" cy="1126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" imgW="291973" imgH="431613" progId="Equation.DSMT4">
                  <p:embed/>
                </p:oleObj>
              </mc:Choice>
              <mc:Fallback>
                <p:oleObj name="Equation" r:id="rId3" imgW="291973" imgH="431613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4637"/>
                        <a:ext cx="762000" cy="11264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5008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Net Substitutes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Net effect, limit analysis to the substitution effect: </a:t>
            </a:r>
          </a:p>
          <a:p>
            <a:pPr lvl="1"/>
            <a:r>
              <a:rPr lang="en-US" sz="2000" dirty="0" err="1" smtClean="0"/>
              <a:t>p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 rises, (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/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 falls), </a:t>
            </a:r>
            <a:r>
              <a:rPr lang="en-US" sz="2000" dirty="0" err="1" smtClean="0"/>
              <a:t>Qd</a:t>
            </a:r>
            <a:r>
              <a:rPr lang="en-US" sz="2000" dirty="0" smtClean="0"/>
              <a:t> of x rises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27378" y="2312909"/>
            <a:ext cx="0" cy="3581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27378" y="5894309"/>
            <a:ext cx="464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27378" y="3234121"/>
            <a:ext cx="3581400" cy="26601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67335" y="4359423"/>
            <a:ext cx="0" cy="1524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327378" y="4359423"/>
            <a:ext cx="1539957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11927" y="216050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78822" y="592556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38476" y="5926379"/>
            <a:ext cx="274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95283" y="592637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92691" y="44041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11927" y="420858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07848" y="4791454"/>
            <a:ext cx="55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571935" y="4103609"/>
            <a:ext cx="3962400" cy="1193443"/>
          </a:xfrm>
          <a:prstGeom prst="line">
            <a:avLst/>
          </a:prstGeom>
          <a:ln w="25400">
            <a:solidFill>
              <a:srgbClr val="2100EA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38938" y="4676671"/>
            <a:ext cx="9125" cy="124076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327378" y="4676671"/>
            <a:ext cx="2231571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3116221" y="2700296"/>
            <a:ext cx="4080741" cy="2421127"/>
          </a:xfrm>
          <a:custGeom>
            <a:avLst/>
            <a:gdLst>
              <a:gd name="connsiteX0" fmla="*/ 0 w 3407229"/>
              <a:gd name="connsiteY0" fmla="*/ 0 h 1915886"/>
              <a:gd name="connsiteX1" fmla="*/ 751115 w 3407229"/>
              <a:gd name="connsiteY1" fmla="*/ 1382486 h 1915886"/>
              <a:gd name="connsiteX2" fmla="*/ 3407229 w 3407229"/>
              <a:gd name="connsiteY2" fmla="*/ 1915886 h 191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7229" h="1915886">
                <a:moveTo>
                  <a:pt x="0" y="0"/>
                </a:moveTo>
                <a:cubicBezTo>
                  <a:pt x="91622" y="531586"/>
                  <a:pt x="183244" y="1063172"/>
                  <a:pt x="751115" y="1382486"/>
                </a:cubicBezTo>
                <a:cubicBezTo>
                  <a:pt x="1318986" y="1701800"/>
                  <a:pt x="2363107" y="1808843"/>
                  <a:pt x="3407229" y="19158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867335" y="5380708"/>
            <a:ext cx="67160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581335" y="4368273"/>
            <a:ext cx="0" cy="2423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047935" y="4239365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  <a:cs typeface="Times New Roman" pitchFamily="18" charset="0"/>
              </a:rPr>
              <a:t>SE</a:t>
            </a: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559080"/>
              </p:ext>
            </p:extLst>
          </p:nvPr>
        </p:nvGraphicFramePr>
        <p:xfrm>
          <a:off x="5419725" y="2384425"/>
          <a:ext cx="1836738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tion" r:id="rId3" imgW="761669" imgH="520474" progId="Equation.DSMT4">
                  <p:embed/>
                </p:oleObj>
              </mc:Choice>
              <mc:Fallback>
                <p:oleObj name="Equation" r:id="rId3" imgW="761669" imgH="520474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725" y="2384425"/>
                        <a:ext cx="1836738" cy="127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025844" y="54864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  <a:cs typeface="Times New Roman" pitchFamily="18" charset="0"/>
              </a:rPr>
              <a:t>SE</a:t>
            </a:r>
          </a:p>
        </p:txBody>
      </p:sp>
    </p:spTree>
    <p:extLst>
      <p:ext uri="{BB962C8B-B14F-4D97-AF65-F5344CB8AC3E}">
        <p14:creationId xmlns:p14="http://schemas.microsoft.com/office/powerpoint/2010/main" val="23597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Net Compliments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Net effect, limit analysis to the substitution effect: </a:t>
            </a:r>
          </a:p>
          <a:p>
            <a:pPr lvl="1"/>
            <a:r>
              <a:rPr lang="en-US" sz="2000" dirty="0" err="1" smtClean="0"/>
              <a:t>p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 rises, (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/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 falls), </a:t>
            </a:r>
            <a:r>
              <a:rPr lang="en-US" sz="2000" dirty="0" err="1" smtClean="0"/>
              <a:t>Qd</a:t>
            </a:r>
            <a:r>
              <a:rPr lang="en-US" sz="2000" dirty="0" smtClean="0"/>
              <a:t> of x falls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89489" y="2360208"/>
            <a:ext cx="0" cy="3581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89489" y="5941608"/>
            <a:ext cx="464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9489" y="3281420"/>
            <a:ext cx="3581400" cy="26601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29446" y="4406722"/>
            <a:ext cx="0" cy="1524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189489" y="4406722"/>
            <a:ext cx="1539957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4038" y="22078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40933" y="597286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00587" y="5973678"/>
            <a:ext cx="274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4038" y="425588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69959" y="4838753"/>
            <a:ext cx="55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34046" y="4150908"/>
            <a:ext cx="3962400" cy="1193443"/>
          </a:xfrm>
          <a:prstGeom prst="line">
            <a:avLst/>
          </a:prstGeom>
          <a:ln w="25400">
            <a:solidFill>
              <a:srgbClr val="2100EA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1978332" y="2747595"/>
            <a:ext cx="4080741" cy="2421127"/>
          </a:xfrm>
          <a:custGeom>
            <a:avLst/>
            <a:gdLst>
              <a:gd name="connsiteX0" fmla="*/ 0 w 3407229"/>
              <a:gd name="connsiteY0" fmla="*/ 0 h 1915886"/>
              <a:gd name="connsiteX1" fmla="*/ 751115 w 3407229"/>
              <a:gd name="connsiteY1" fmla="*/ 1382486 h 1915886"/>
              <a:gd name="connsiteX2" fmla="*/ 3407229 w 3407229"/>
              <a:gd name="connsiteY2" fmla="*/ 1915886 h 191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7229" h="1915886">
                <a:moveTo>
                  <a:pt x="0" y="0"/>
                </a:moveTo>
                <a:cubicBezTo>
                  <a:pt x="91622" y="531586"/>
                  <a:pt x="183244" y="1063172"/>
                  <a:pt x="751115" y="1382486"/>
                </a:cubicBezTo>
                <a:cubicBezTo>
                  <a:pt x="1318986" y="1701800"/>
                  <a:pt x="2363107" y="1808843"/>
                  <a:pt x="3407229" y="19158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568126"/>
              </p:ext>
            </p:extLst>
          </p:nvPr>
        </p:nvGraphicFramePr>
        <p:xfrm>
          <a:off x="5562600" y="1524715"/>
          <a:ext cx="1806575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3" imgW="748975" imgH="520474" progId="Equation.DSMT4">
                  <p:embed/>
                </p:oleObj>
              </mc:Choice>
              <mc:Fallback>
                <p:oleObj name="Equation" r:id="rId3" imgW="748975" imgH="520474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524715"/>
                        <a:ext cx="1806575" cy="127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43400" y="2882095"/>
            <a:ext cx="46140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Cannot be represented in a two good world!!!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With only two goods, they must be net substitutes.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In a multi-good world, it is possible for x to be a net substitute for y, but a net compliment of z.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6323" y="3200400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51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1"/>
            <a:ext cx="8458200" cy="914399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Substitutability with Many Goods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92313"/>
            <a:ext cx="7772400" cy="4103687"/>
          </a:xfrm>
        </p:spPr>
        <p:txBody>
          <a:bodyPr/>
          <a:lstStyle/>
          <a:p>
            <a:r>
              <a:rPr lang="en-US" dirty="0" smtClean="0"/>
              <a:t>Demand for Bacon, Eggs, Cereal, etc.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580043"/>
              </p:ext>
            </p:extLst>
          </p:nvPr>
        </p:nvGraphicFramePr>
        <p:xfrm>
          <a:off x="1828800" y="2667000"/>
          <a:ext cx="3568700" cy="356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8" name="Equation" r:id="rId3" imgW="1803240" imgH="1803240" progId="Equation.DSMT4">
                  <p:embed/>
                </p:oleObj>
              </mc:Choice>
              <mc:Fallback>
                <p:oleObj name="Equation" r:id="rId3" imgW="1803240" imgH="1803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67000"/>
                        <a:ext cx="3568700" cy="356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17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Gross Compliments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211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Gross effect, both income and substitution effect: </a:t>
            </a:r>
          </a:p>
          <a:p>
            <a:pPr lvl="1"/>
            <a:r>
              <a:rPr lang="en-US" sz="2000" dirty="0" err="1" smtClean="0"/>
              <a:t>p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 rises, x* falls, both goods normal.</a:t>
            </a:r>
          </a:p>
          <a:p>
            <a:pPr lvl="1"/>
            <a:r>
              <a:rPr lang="en-US" sz="2000" dirty="0" smtClean="0"/>
              <a:t>When the price of y rises, the substitution effect is to consume less y and  more x</a:t>
            </a:r>
          </a:p>
          <a:p>
            <a:pPr lvl="1"/>
            <a:r>
              <a:rPr lang="en-US" sz="2000" dirty="0" smtClean="0"/>
              <a:t>Because of the larger income effect, individuals buy less of both x and y.</a:t>
            </a:r>
          </a:p>
          <a:p>
            <a:pPr lvl="1"/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63198" y="2770611"/>
            <a:ext cx="0" cy="3581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63198" y="6352011"/>
            <a:ext cx="464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63198" y="4707953"/>
            <a:ext cx="3581400" cy="16549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2564099" y="3453746"/>
            <a:ext cx="4158343" cy="2416629"/>
          </a:xfrm>
          <a:custGeom>
            <a:avLst/>
            <a:gdLst>
              <a:gd name="connsiteX0" fmla="*/ 0 w 4158343"/>
              <a:gd name="connsiteY0" fmla="*/ 0 h 2416629"/>
              <a:gd name="connsiteX1" fmla="*/ 348343 w 4158343"/>
              <a:gd name="connsiteY1" fmla="*/ 968829 h 2416629"/>
              <a:gd name="connsiteX2" fmla="*/ 783772 w 4158343"/>
              <a:gd name="connsiteY2" fmla="*/ 1524000 h 2416629"/>
              <a:gd name="connsiteX3" fmla="*/ 1436915 w 4158343"/>
              <a:gd name="connsiteY3" fmla="*/ 1948543 h 2416629"/>
              <a:gd name="connsiteX4" fmla="*/ 2775857 w 4158343"/>
              <a:gd name="connsiteY4" fmla="*/ 2318657 h 2416629"/>
              <a:gd name="connsiteX5" fmla="*/ 4158343 w 4158343"/>
              <a:gd name="connsiteY5" fmla="*/ 24166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8343" h="2416629">
                <a:moveTo>
                  <a:pt x="0" y="0"/>
                </a:moveTo>
                <a:cubicBezTo>
                  <a:pt x="108857" y="357414"/>
                  <a:pt x="217714" y="714829"/>
                  <a:pt x="348343" y="968829"/>
                </a:cubicBezTo>
                <a:cubicBezTo>
                  <a:pt x="478972" y="1222829"/>
                  <a:pt x="602343" y="1360714"/>
                  <a:pt x="783772" y="1524000"/>
                </a:cubicBezTo>
                <a:cubicBezTo>
                  <a:pt x="965201" y="1687286"/>
                  <a:pt x="1104901" y="1816100"/>
                  <a:pt x="1436915" y="1948543"/>
                </a:cubicBezTo>
                <a:cubicBezTo>
                  <a:pt x="1768929" y="2080986"/>
                  <a:pt x="2322286" y="2240643"/>
                  <a:pt x="2775857" y="2318657"/>
                </a:cubicBezTo>
                <a:cubicBezTo>
                  <a:pt x="3229428" y="2396671"/>
                  <a:pt x="3693885" y="2406650"/>
                  <a:pt x="4158343" y="2416629"/>
                </a:cubicBezTo>
              </a:path>
            </a:pathLst>
          </a:custGeom>
          <a:noFill/>
          <a:ln>
            <a:solidFill>
              <a:srgbClr val="2100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253898" y="4828011"/>
            <a:ext cx="0" cy="1524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34798" y="5346026"/>
            <a:ext cx="9125" cy="98206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463198" y="5357694"/>
            <a:ext cx="13716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463198" y="4817125"/>
            <a:ext cx="17907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09275" y="27682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00095" y="634927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6371" y="6277814"/>
            <a:ext cx="274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5410" y="632808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09275" y="516609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09275" y="460206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43668" y="5249156"/>
            <a:ext cx="55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73941" y="5758624"/>
            <a:ext cx="55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363074" y="4454704"/>
            <a:ext cx="2402955" cy="1105097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83883" y="5046508"/>
            <a:ext cx="0" cy="1328627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463198" y="5046508"/>
            <a:ext cx="2231571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3692788" y="3443355"/>
            <a:ext cx="3544331" cy="2051842"/>
          </a:xfrm>
          <a:custGeom>
            <a:avLst/>
            <a:gdLst>
              <a:gd name="connsiteX0" fmla="*/ 0 w 3407229"/>
              <a:gd name="connsiteY0" fmla="*/ 0 h 1915886"/>
              <a:gd name="connsiteX1" fmla="*/ 751115 w 3407229"/>
              <a:gd name="connsiteY1" fmla="*/ 1382486 h 1915886"/>
              <a:gd name="connsiteX2" fmla="*/ 3407229 w 3407229"/>
              <a:gd name="connsiteY2" fmla="*/ 1915886 h 191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7229" h="1915886">
                <a:moveTo>
                  <a:pt x="0" y="0"/>
                </a:moveTo>
                <a:cubicBezTo>
                  <a:pt x="91622" y="531586"/>
                  <a:pt x="183244" y="1063172"/>
                  <a:pt x="751115" y="1382486"/>
                </a:cubicBezTo>
                <a:cubicBezTo>
                  <a:pt x="1318986" y="1701800"/>
                  <a:pt x="2363107" y="1808843"/>
                  <a:pt x="3407229" y="19158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79483" y="5838410"/>
            <a:ext cx="3952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3825673" y="5989456"/>
            <a:ext cx="84908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250215" y="5559801"/>
            <a:ext cx="393056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43469" y="5923513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   E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717155" y="4825975"/>
            <a:ext cx="0" cy="2423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717155" y="5100938"/>
            <a:ext cx="0" cy="2405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183755" y="4697067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200944" y="4968427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09275" y="490687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6256" y="63331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463198" y="3234623"/>
            <a:ext cx="3581400" cy="31173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294228"/>
              </p:ext>
            </p:extLst>
          </p:nvPr>
        </p:nvGraphicFramePr>
        <p:xfrm>
          <a:off x="5734050" y="3092450"/>
          <a:ext cx="1255713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Equation" r:id="rId3" imgW="520474" imgH="444307" progId="Equation.DSMT4">
                  <p:embed/>
                </p:oleObj>
              </mc:Choice>
              <mc:Fallback>
                <p:oleObj name="Equation" r:id="rId3" imgW="520474" imgH="444307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3092450"/>
                        <a:ext cx="1255713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75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Gross Substitutes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287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Gross effect, both income and substitution effect: </a:t>
            </a:r>
          </a:p>
          <a:p>
            <a:pPr lvl="1"/>
            <a:r>
              <a:rPr lang="en-US" sz="2000" dirty="0" err="1" smtClean="0"/>
              <a:t>p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 rises, </a:t>
            </a:r>
            <a:r>
              <a:rPr lang="en-US" sz="2000" dirty="0" err="1" smtClean="0"/>
              <a:t>Qd</a:t>
            </a:r>
            <a:r>
              <a:rPr lang="en-US" sz="2000" dirty="0" smtClean="0"/>
              <a:t> of x falls, y normal, x inferior.</a:t>
            </a:r>
          </a:p>
          <a:p>
            <a:pPr lvl="1"/>
            <a:r>
              <a:rPr lang="en-US" sz="2000" dirty="0" smtClean="0"/>
              <a:t>When the price of y rises, the substitution effect is to consume less y and  more x.</a:t>
            </a:r>
          </a:p>
          <a:p>
            <a:pPr lvl="1"/>
            <a:r>
              <a:rPr lang="en-US" sz="2000" dirty="0" smtClean="0"/>
              <a:t>Because x is inferior, the income effect reinforces the substitution.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999446" y="2801057"/>
            <a:ext cx="0" cy="3581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99446" y="6382457"/>
            <a:ext cx="464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99446" y="3265069"/>
            <a:ext cx="3581400" cy="31173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99446" y="4724753"/>
            <a:ext cx="3581400" cy="16577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3685246" y="3748759"/>
            <a:ext cx="4158343" cy="2416629"/>
          </a:xfrm>
          <a:custGeom>
            <a:avLst/>
            <a:gdLst>
              <a:gd name="connsiteX0" fmla="*/ 0 w 4158343"/>
              <a:gd name="connsiteY0" fmla="*/ 0 h 2416629"/>
              <a:gd name="connsiteX1" fmla="*/ 348343 w 4158343"/>
              <a:gd name="connsiteY1" fmla="*/ 968829 h 2416629"/>
              <a:gd name="connsiteX2" fmla="*/ 783772 w 4158343"/>
              <a:gd name="connsiteY2" fmla="*/ 1524000 h 2416629"/>
              <a:gd name="connsiteX3" fmla="*/ 1436915 w 4158343"/>
              <a:gd name="connsiteY3" fmla="*/ 1948543 h 2416629"/>
              <a:gd name="connsiteX4" fmla="*/ 2775857 w 4158343"/>
              <a:gd name="connsiteY4" fmla="*/ 2318657 h 2416629"/>
              <a:gd name="connsiteX5" fmla="*/ 4158343 w 4158343"/>
              <a:gd name="connsiteY5" fmla="*/ 24166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8343" h="2416629">
                <a:moveTo>
                  <a:pt x="0" y="0"/>
                </a:moveTo>
                <a:cubicBezTo>
                  <a:pt x="108857" y="357414"/>
                  <a:pt x="217714" y="714829"/>
                  <a:pt x="348343" y="968829"/>
                </a:cubicBezTo>
                <a:cubicBezTo>
                  <a:pt x="478972" y="1222829"/>
                  <a:pt x="602343" y="1360714"/>
                  <a:pt x="783772" y="1524000"/>
                </a:cubicBezTo>
                <a:cubicBezTo>
                  <a:pt x="965201" y="1687286"/>
                  <a:pt x="1104901" y="1816100"/>
                  <a:pt x="1436915" y="1948543"/>
                </a:cubicBezTo>
                <a:cubicBezTo>
                  <a:pt x="1768929" y="2080986"/>
                  <a:pt x="2322286" y="2240643"/>
                  <a:pt x="2775857" y="2318657"/>
                </a:cubicBezTo>
                <a:cubicBezTo>
                  <a:pt x="3229428" y="2396671"/>
                  <a:pt x="3693885" y="2406650"/>
                  <a:pt x="4158343" y="2416629"/>
                </a:cubicBezTo>
              </a:path>
            </a:pathLst>
          </a:custGeom>
          <a:noFill/>
          <a:ln>
            <a:solidFill>
              <a:srgbClr val="2100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256746" y="4319810"/>
            <a:ext cx="0" cy="20626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06237" y="5648161"/>
            <a:ext cx="0" cy="73429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999447" y="5627269"/>
            <a:ext cx="200679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999447" y="4331869"/>
            <a:ext cx="1235156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64759" y="26624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74502" y="631766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65209" y="6273840"/>
            <a:ext cx="274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47070" y="62738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90800" y="5486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37043" y="409931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10187" y="4866757"/>
            <a:ext cx="55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37951" y="5812175"/>
            <a:ext cx="55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617025" y="4121085"/>
            <a:ext cx="2645294" cy="1207337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36343" y="4607499"/>
            <a:ext cx="0" cy="177495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999447" y="4607499"/>
            <a:ext cx="1636896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3717903" y="3025112"/>
            <a:ext cx="3544331" cy="2051842"/>
          </a:xfrm>
          <a:custGeom>
            <a:avLst/>
            <a:gdLst>
              <a:gd name="connsiteX0" fmla="*/ 0 w 3407229"/>
              <a:gd name="connsiteY0" fmla="*/ 0 h 1915886"/>
              <a:gd name="connsiteX1" fmla="*/ 751115 w 3407229"/>
              <a:gd name="connsiteY1" fmla="*/ 1382486 h 1915886"/>
              <a:gd name="connsiteX2" fmla="*/ 3407229 w 3407229"/>
              <a:gd name="connsiteY2" fmla="*/ 1915886 h 191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7229" h="1915886">
                <a:moveTo>
                  <a:pt x="0" y="0"/>
                </a:moveTo>
                <a:cubicBezTo>
                  <a:pt x="91622" y="531586"/>
                  <a:pt x="183244" y="1063172"/>
                  <a:pt x="751115" y="1382486"/>
                </a:cubicBezTo>
                <a:cubicBezTo>
                  <a:pt x="1318986" y="1701800"/>
                  <a:pt x="2363107" y="1808843"/>
                  <a:pt x="3407229" y="19158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53891" y="5802170"/>
            <a:ext cx="3952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681286" y="6015309"/>
            <a:ext cx="35885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251895" y="5813677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659517" y="6015309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IE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253403" y="4319810"/>
            <a:ext cx="0" cy="2423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253403" y="4607499"/>
            <a:ext cx="0" cy="10197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737192" y="4283979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37192" y="4760093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42160" y="445443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48423" y="62738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860131"/>
              </p:ext>
            </p:extLst>
          </p:nvPr>
        </p:nvGraphicFramePr>
        <p:xfrm>
          <a:off x="5734050" y="3092450"/>
          <a:ext cx="1255713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Equation" r:id="rId3" imgW="520474" imgH="444307" progId="Equation.DSMT4">
                  <p:embed/>
                </p:oleObj>
              </mc:Choice>
              <mc:Fallback>
                <p:oleObj name="Equation" r:id="rId3" imgW="520474" imgH="444307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3092450"/>
                        <a:ext cx="1255713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00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status (normal vs. inferior) the determining feature?</a:t>
            </a:r>
          </a:p>
          <a:p>
            <a:r>
              <a:rPr lang="en-US" dirty="0" smtClean="0"/>
              <a:t>No. You can have gross substitutes even if x is inferior, so long as the income effect is small.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Gross Substitutes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01209"/>
            <a:ext cx="8763000" cy="5211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Gross effect, both income and substitution effect: </a:t>
            </a:r>
          </a:p>
          <a:p>
            <a:pPr lvl="1"/>
            <a:r>
              <a:rPr lang="en-US" sz="2000" dirty="0" err="1" smtClean="0"/>
              <a:t>p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 rises, </a:t>
            </a:r>
            <a:r>
              <a:rPr lang="en-US" sz="2000" dirty="0" err="1" smtClean="0"/>
              <a:t>Qd</a:t>
            </a:r>
            <a:r>
              <a:rPr lang="en-US" sz="2000" dirty="0" smtClean="0"/>
              <a:t> of x rises, both x and y normal.</a:t>
            </a:r>
          </a:p>
          <a:p>
            <a:pPr lvl="1"/>
            <a:r>
              <a:rPr lang="en-US" sz="2000" dirty="0" smtClean="0"/>
              <a:t>When the price of y rises, the substitution effect is to consume less y and  more x.</a:t>
            </a:r>
          </a:p>
          <a:p>
            <a:pPr lvl="1"/>
            <a:r>
              <a:rPr lang="en-US" sz="2000" dirty="0" smtClean="0"/>
              <a:t>While x is normal, the magnitude of the income effect is smaller than the substitution effect.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555588" y="2807386"/>
            <a:ext cx="0" cy="3581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55588" y="6388786"/>
            <a:ext cx="464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55588" y="3271398"/>
            <a:ext cx="3581400" cy="31173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55588" y="4733842"/>
            <a:ext cx="3581400" cy="16549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3627375" y="3450367"/>
            <a:ext cx="4158343" cy="2416629"/>
          </a:xfrm>
          <a:custGeom>
            <a:avLst/>
            <a:gdLst>
              <a:gd name="connsiteX0" fmla="*/ 0 w 4158343"/>
              <a:gd name="connsiteY0" fmla="*/ 0 h 2416629"/>
              <a:gd name="connsiteX1" fmla="*/ 348343 w 4158343"/>
              <a:gd name="connsiteY1" fmla="*/ 968829 h 2416629"/>
              <a:gd name="connsiteX2" fmla="*/ 783772 w 4158343"/>
              <a:gd name="connsiteY2" fmla="*/ 1524000 h 2416629"/>
              <a:gd name="connsiteX3" fmla="*/ 1436915 w 4158343"/>
              <a:gd name="connsiteY3" fmla="*/ 1948543 h 2416629"/>
              <a:gd name="connsiteX4" fmla="*/ 2775857 w 4158343"/>
              <a:gd name="connsiteY4" fmla="*/ 2318657 h 2416629"/>
              <a:gd name="connsiteX5" fmla="*/ 4158343 w 4158343"/>
              <a:gd name="connsiteY5" fmla="*/ 2416629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8343" h="2416629">
                <a:moveTo>
                  <a:pt x="0" y="0"/>
                </a:moveTo>
                <a:cubicBezTo>
                  <a:pt x="108857" y="357414"/>
                  <a:pt x="217714" y="714829"/>
                  <a:pt x="348343" y="968829"/>
                </a:cubicBezTo>
                <a:cubicBezTo>
                  <a:pt x="478972" y="1222829"/>
                  <a:pt x="602343" y="1360714"/>
                  <a:pt x="783772" y="1524000"/>
                </a:cubicBezTo>
                <a:cubicBezTo>
                  <a:pt x="965201" y="1687286"/>
                  <a:pt x="1104901" y="1816100"/>
                  <a:pt x="1436915" y="1948543"/>
                </a:cubicBezTo>
                <a:cubicBezTo>
                  <a:pt x="1768929" y="2080986"/>
                  <a:pt x="2322286" y="2240643"/>
                  <a:pt x="2775857" y="2318657"/>
                </a:cubicBezTo>
                <a:cubicBezTo>
                  <a:pt x="3229428" y="2396671"/>
                  <a:pt x="3693885" y="2406650"/>
                  <a:pt x="4158343" y="2416629"/>
                </a:cubicBezTo>
              </a:path>
            </a:pathLst>
          </a:custGeom>
          <a:noFill/>
          <a:ln>
            <a:solidFill>
              <a:srgbClr val="2100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812888" y="4326139"/>
            <a:ext cx="0" cy="20626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27188" y="5361536"/>
            <a:ext cx="0" cy="103269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555588" y="5361536"/>
            <a:ext cx="13716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555589" y="4338198"/>
            <a:ext cx="1235156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67862" y="266999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93706" y="644525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88068" y="6157953"/>
            <a:ext cx="274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66489" y="644968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01665" y="50611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93185" y="410564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66329" y="4873086"/>
            <a:ext cx="55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68536" y="5589174"/>
            <a:ext cx="55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114800" y="4145622"/>
            <a:ext cx="2703661" cy="1143751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92485" y="4613828"/>
            <a:ext cx="0" cy="177495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555589" y="4613828"/>
            <a:ext cx="1636896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4274045" y="3031441"/>
            <a:ext cx="3544331" cy="2051842"/>
          </a:xfrm>
          <a:custGeom>
            <a:avLst/>
            <a:gdLst>
              <a:gd name="connsiteX0" fmla="*/ 0 w 3407229"/>
              <a:gd name="connsiteY0" fmla="*/ 0 h 1915886"/>
              <a:gd name="connsiteX1" fmla="*/ 751115 w 3407229"/>
              <a:gd name="connsiteY1" fmla="*/ 1382486 h 1915886"/>
              <a:gd name="connsiteX2" fmla="*/ 3407229 w 3407229"/>
              <a:gd name="connsiteY2" fmla="*/ 1915886 h 191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7229" h="1915886">
                <a:moveTo>
                  <a:pt x="0" y="0"/>
                </a:moveTo>
                <a:cubicBezTo>
                  <a:pt x="91622" y="531586"/>
                  <a:pt x="183244" y="1063172"/>
                  <a:pt x="751115" y="1382486"/>
                </a:cubicBezTo>
                <a:cubicBezTo>
                  <a:pt x="1318986" y="1701800"/>
                  <a:pt x="2363107" y="1808843"/>
                  <a:pt x="3407229" y="19158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810033" y="5808499"/>
            <a:ext cx="3952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918064" y="6026231"/>
            <a:ext cx="28724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889090" y="551223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906297" y="6026698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IE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809545" y="4326139"/>
            <a:ext cx="0" cy="2423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809545" y="4613828"/>
            <a:ext cx="0" cy="69915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293334" y="4290308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293334" y="4766422"/>
            <a:ext cx="35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128638" y="444419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97640" y="643495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101106"/>
              </p:ext>
            </p:extLst>
          </p:nvPr>
        </p:nvGraphicFramePr>
        <p:xfrm>
          <a:off x="5734050" y="3092450"/>
          <a:ext cx="1255713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name="Equation" r:id="rId3" imgW="520474" imgH="444307" progId="Equation.DSMT4">
                  <p:embed/>
                </p:oleObj>
              </mc:Choice>
              <mc:Fallback>
                <p:oleObj name="Equation" r:id="rId3" imgW="520474" imgH="444307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3092450"/>
                        <a:ext cx="1255713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133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066800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100" smtClean="0"/>
              <a:t>Asymmetry of the Gross Definitions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r>
              <a:rPr lang="en-US" dirty="0" smtClean="0"/>
              <a:t>The gross definitions of substitutes and complements are not symmetric</a:t>
            </a:r>
          </a:p>
          <a:p>
            <a:pPr lvl="1"/>
            <a:r>
              <a:rPr lang="en-US" dirty="0" smtClean="0"/>
              <a:t>it is possible for x to be a gross substitute for y (when the price of y changes) and at the same time for y to be a gross complement of x (when the price of x changes).</a:t>
            </a:r>
          </a:p>
        </p:txBody>
      </p:sp>
    </p:spTree>
    <p:extLst>
      <p:ext uri="{BB962C8B-B14F-4D97-AF65-F5344CB8AC3E}">
        <p14:creationId xmlns:p14="http://schemas.microsoft.com/office/powerpoint/2010/main" val="13807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066800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100" smtClean="0"/>
              <a:t>Asymmetry of the Gross Definitions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382000" cy="3962400"/>
          </a:xfrm>
        </p:spPr>
        <p:txBody>
          <a:bodyPr/>
          <a:lstStyle/>
          <a:p>
            <a:r>
              <a:rPr lang="en-US" dirty="0" smtClean="0"/>
              <a:t>Suppose that the utility function for two goods is given by</a:t>
            </a:r>
          </a:p>
          <a:p>
            <a:pPr algn="ctr">
              <a:lnSpc>
                <a:spcPct val="160000"/>
              </a:lnSpc>
              <a:buFontTx/>
              <a:buNone/>
            </a:pPr>
            <a:r>
              <a:rPr lang="en-US" sz="2800" dirty="0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</a:rPr>
              <a:t>U(</a:t>
            </a:r>
            <a:r>
              <a:rPr lang="en-US" sz="2800" dirty="0" err="1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dirty="0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dirty="0" err="1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800" dirty="0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</a:rPr>
              <a:t> x + y</a:t>
            </a:r>
          </a:p>
          <a:p>
            <a:r>
              <a:rPr lang="en-US" dirty="0" smtClean="0"/>
              <a:t>Setting up the </a:t>
            </a:r>
            <a:r>
              <a:rPr lang="en-US" dirty="0" err="1" smtClean="0"/>
              <a:t>Lagrangian</a:t>
            </a:r>
            <a:endParaRPr lang="en-US" dirty="0" smtClean="0"/>
          </a:p>
          <a:p>
            <a:pPr algn="ctr">
              <a:lnSpc>
                <a:spcPct val="170000"/>
              </a:lnSpc>
              <a:buFontTx/>
              <a:buNone/>
            </a:pPr>
            <a:r>
              <a:rPr lang="en-US" sz="2800" dirty="0" smtClean="0">
                <a:solidFill>
                  <a:srgbClr val="1B00E6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</a:t>
            </a:r>
            <a:r>
              <a:rPr lang="en-US" sz="2800" dirty="0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800" dirty="0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</a:rPr>
              <a:t> x + y + </a:t>
            </a:r>
            <a:r>
              <a:rPr lang="en-US" sz="2800" dirty="0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(M – </a:t>
            </a:r>
            <a:r>
              <a:rPr lang="en-US" sz="2800" dirty="0" err="1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800" baseline="-25000" dirty="0" err="1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dirty="0" err="1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en-US" sz="2800" dirty="0" err="1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800" baseline="-25000" dirty="0" err="1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800" dirty="0" err="1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sz="2800" b="1" dirty="0" smtClean="0">
              <a:solidFill>
                <a:srgbClr val="1B00E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7039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143000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100" smtClean="0"/>
              <a:t>Asymmetry of the Gross Definitions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382000" cy="3962400"/>
          </a:xfrm>
        </p:spPr>
        <p:txBody>
          <a:bodyPr/>
          <a:lstStyle/>
          <a:p>
            <a:r>
              <a:rPr lang="en-US" dirty="0" smtClean="0"/>
              <a:t>We get the following FOCs: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sz="2800" dirty="0" smtClean="0">
                <a:solidFill>
                  <a:srgbClr val="1B00E6"/>
                </a:solidFill>
                <a:latin typeface="+mj-lt"/>
                <a:ea typeface="Arial Unicode MS" pitchFamily="34" charset="-128"/>
                <a:cs typeface="Times New Roman" pitchFamily="18" charset="0"/>
              </a:rPr>
              <a:t>L</a:t>
            </a:r>
            <a:r>
              <a:rPr lang="en-US" sz="2800" baseline="-25000" dirty="0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 = 1/x - </a:t>
            </a:r>
            <a:r>
              <a:rPr lang="en-US" sz="2800" dirty="0" err="1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800" baseline="-25000" dirty="0" err="1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 = 0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sz="2800" dirty="0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L</a:t>
            </a:r>
            <a:r>
              <a:rPr lang="en-US" sz="2800" baseline="-25000" dirty="0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 = 1 - </a:t>
            </a:r>
            <a:r>
              <a:rPr lang="en-US" sz="2800" dirty="0" err="1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800" baseline="-25000" dirty="0" err="1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 = 0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sz="2800" dirty="0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L</a:t>
            </a:r>
            <a:r>
              <a:rPr lang="el-GR" sz="2800" baseline="-25000" dirty="0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λ</a:t>
            </a:r>
            <a:r>
              <a:rPr lang="en-US" sz="2800" dirty="0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 = M - </a:t>
            </a:r>
            <a:r>
              <a:rPr lang="en-US" sz="2800" dirty="0" err="1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800" baseline="-25000" dirty="0" err="1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dirty="0" err="1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 - </a:t>
            </a:r>
            <a:r>
              <a:rPr lang="en-US" sz="2800" dirty="0" err="1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800" baseline="-25000" dirty="0" err="1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800" dirty="0" err="1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1B00E6"/>
                </a:solidFill>
                <a:latin typeface="+mj-lt"/>
                <a:cs typeface="Times New Roman" pitchFamily="18" charset="0"/>
                <a:sym typeface="Symbol" pitchFamily="18" charset="2"/>
              </a:rPr>
              <a:t> = 0</a:t>
            </a:r>
          </a:p>
          <a:p>
            <a:r>
              <a:rPr lang="en-US" dirty="0" smtClean="0">
                <a:cs typeface="Arial" charset="0"/>
                <a:sym typeface="Symbol" pitchFamily="18" charset="2"/>
              </a:rPr>
              <a:t>Manipulating the first two equations, we get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dirty="0" err="1" smtClean="0">
                <a:solidFill>
                  <a:srgbClr val="1B00E6"/>
                </a:solidFill>
                <a:cs typeface="Arial" charset="0"/>
                <a:sym typeface="Symbol" pitchFamily="18" charset="2"/>
              </a:rPr>
              <a:t>p</a:t>
            </a:r>
            <a:r>
              <a:rPr lang="en-US" sz="2800" baseline="-25000" dirty="0" err="1" smtClean="0">
                <a:solidFill>
                  <a:srgbClr val="1B00E6"/>
                </a:solidFill>
                <a:cs typeface="Arial" charset="0"/>
                <a:sym typeface="Symbol" pitchFamily="18" charset="2"/>
              </a:rPr>
              <a:t>x</a:t>
            </a:r>
            <a:r>
              <a:rPr lang="en-US" sz="2800" dirty="0" err="1" smtClean="0">
                <a:solidFill>
                  <a:srgbClr val="1B00E6"/>
                </a:solidFill>
                <a:cs typeface="Arial" charset="0"/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1B00E6"/>
                </a:solidFill>
                <a:cs typeface="Arial" charset="0"/>
                <a:sym typeface="Symbol" pitchFamily="18" charset="2"/>
              </a:rPr>
              <a:t> = </a:t>
            </a:r>
            <a:r>
              <a:rPr lang="en-US" sz="2800" dirty="0" err="1" smtClean="0">
                <a:solidFill>
                  <a:srgbClr val="1B00E6"/>
                </a:solidFill>
                <a:cs typeface="Arial" charset="0"/>
                <a:sym typeface="Symbol" pitchFamily="18" charset="2"/>
              </a:rPr>
              <a:t>p</a:t>
            </a:r>
            <a:r>
              <a:rPr lang="en-US" sz="2800" baseline="-25000" dirty="0" err="1" smtClean="0">
                <a:solidFill>
                  <a:srgbClr val="1B00E6"/>
                </a:solidFill>
                <a:cs typeface="Arial" charset="0"/>
                <a:sym typeface="Symbol" pitchFamily="18" charset="2"/>
              </a:rPr>
              <a:t>y</a:t>
            </a:r>
            <a:endParaRPr lang="en-US" sz="2800" baseline="-25000" dirty="0" smtClean="0">
              <a:solidFill>
                <a:srgbClr val="1B00E6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4708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226" y="304800"/>
            <a:ext cx="7315200" cy="1319643"/>
          </a:xfrm>
        </p:spPr>
        <p:txBody>
          <a:bodyPr>
            <a:normAutofit/>
          </a:bodyPr>
          <a:lstStyle/>
          <a:p>
            <a:r>
              <a:rPr lang="en-US" dirty="0" smtClean="0"/>
              <a:t>Substitution Effect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2057400"/>
            <a:ext cx="0" cy="29609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219200" y="5018314"/>
            <a:ext cx="32558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57800" y="2057400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257800" y="5018314"/>
            <a:ext cx="3276600" cy="10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19200" y="2819400"/>
            <a:ext cx="2971800" cy="2198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19200" y="2819400"/>
            <a:ext cx="1314450" cy="2198914"/>
          </a:xfrm>
          <a:prstGeom prst="line">
            <a:avLst/>
          </a:prstGeom>
          <a:ln w="25400">
            <a:solidFill>
              <a:schemeClr val="tx1">
                <a:alpha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3482" y="19819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632855" y="3069771"/>
            <a:ext cx="2013857" cy="1698172"/>
          </a:xfrm>
          <a:custGeom>
            <a:avLst/>
            <a:gdLst>
              <a:gd name="connsiteX0" fmla="*/ 0 w 2013857"/>
              <a:gd name="connsiteY0" fmla="*/ 0 h 1698172"/>
              <a:gd name="connsiteX1" fmla="*/ 533400 w 2013857"/>
              <a:gd name="connsiteY1" fmla="*/ 1186543 h 1698172"/>
              <a:gd name="connsiteX2" fmla="*/ 2013857 w 2013857"/>
              <a:gd name="connsiteY2" fmla="*/ 1698172 h 169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3857" h="1698172">
                <a:moveTo>
                  <a:pt x="0" y="0"/>
                </a:moveTo>
                <a:cubicBezTo>
                  <a:pt x="98878" y="451757"/>
                  <a:pt x="197757" y="903514"/>
                  <a:pt x="533400" y="1186543"/>
                </a:cubicBezTo>
                <a:cubicBezTo>
                  <a:pt x="869043" y="1469572"/>
                  <a:pt x="1441450" y="1583872"/>
                  <a:pt x="2013857" y="1698172"/>
                </a:cubicBezTo>
              </a:path>
            </a:pathLst>
          </a:custGeom>
          <a:noFill/>
          <a:ln>
            <a:solidFill>
              <a:schemeClr val="tx1"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981200" y="2656113"/>
            <a:ext cx="2198914" cy="1741715"/>
          </a:xfrm>
          <a:custGeom>
            <a:avLst/>
            <a:gdLst>
              <a:gd name="connsiteX0" fmla="*/ 0 w 2013857"/>
              <a:gd name="connsiteY0" fmla="*/ 0 h 1698172"/>
              <a:gd name="connsiteX1" fmla="*/ 533400 w 2013857"/>
              <a:gd name="connsiteY1" fmla="*/ 1186543 h 1698172"/>
              <a:gd name="connsiteX2" fmla="*/ 2013857 w 2013857"/>
              <a:gd name="connsiteY2" fmla="*/ 1698172 h 1698172"/>
              <a:gd name="connsiteX0" fmla="*/ 0 w 2198914"/>
              <a:gd name="connsiteY0" fmla="*/ 0 h 1741715"/>
              <a:gd name="connsiteX1" fmla="*/ 718457 w 2198914"/>
              <a:gd name="connsiteY1" fmla="*/ 1230086 h 1741715"/>
              <a:gd name="connsiteX2" fmla="*/ 2198914 w 2198914"/>
              <a:gd name="connsiteY2" fmla="*/ 1741715 h 174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8914" h="1741715">
                <a:moveTo>
                  <a:pt x="0" y="0"/>
                </a:moveTo>
                <a:cubicBezTo>
                  <a:pt x="98878" y="451757"/>
                  <a:pt x="351971" y="939800"/>
                  <a:pt x="718457" y="1230086"/>
                </a:cubicBezTo>
                <a:cubicBezTo>
                  <a:pt x="1084943" y="1520372"/>
                  <a:pt x="1626507" y="1627415"/>
                  <a:pt x="2198914" y="174171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6" idx="1"/>
          </p:cNvCxnSpPr>
          <p:nvPr/>
        </p:nvCxnSpPr>
        <p:spPr>
          <a:xfrm>
            <a:off x="2699657" y="3886199"/>
            <a:ext cx="0" cy="1116569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53986" y="4048703"/>
            <a:ext cx="38100" cy="975054"/>
          </a:xfrm>
          <a:prstGeom prst="line">
            <a:avLst/>
          </a:prstGeom>
          <a:ln w="19050">
            <a:solidFill>
              <a:schemeClr val="tx1">
                <a:alpha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>
            <a:off x="5725886" y="2667001"/>
            <a:ext cx="2264228" cy="2100942"/>
          </a:xfrm>
          <a:custGeom>
            <a:avLst/>
            <a:gdLst>
              <a:gd name="connsiteX0" fmla="*/ 0 w 2264228"/>
              <a:gd name="connsiteY0" fmla="*/ 0 h 2100942"/>
              <a:gd name="connsiteX1" fmla="*/ 1023257 w 2264228"/>
              <a:gd name="connsiteY1" fmla="*/ 1306285 h 2100942"/>
              <a:gd name="connsiteX2" fmla="*/ 2264228 w 2264228"/>
              <a:gd name="connsiteY2" fmla="*/ 2100942 h 210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4228" h="2100942">
                <a:moveTo>
                  <a:pt x="0" y="0"/>
                </a:moveTo>
                <a:cubicBezTo>
                  <a:pt x="322943" y="478064"/>
                  <a:pt x="645886" y="956128"/>
                  <a:pt x="1023257" y="1306285"/>
                </a:cubicBezTo>
                <a:cubicBezTo>
                  <a:pt x="1400628" y="1656442"/>
                  <a:pt x="1832428" y="1878692"/>
                  <a:pt x="2264228" y="2100942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839174" y="5105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33650" y="51054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51999" y="518265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39750" y="513649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896100" y="4114800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096000" y="3200400"/>
            <a:ext cx="38100" cy="1845911"/>
          </a:xfrm>
          <a:prstGeom prst="line">
            <a:avLst/>
          </a:prstGeom>
          <a:ln w="19050">
            <a:solidFill>
              <a:schemeClr val="tx1">
                <a:alpha val="34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268091" y="3918857"/>
            <a:ext cx="147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=x(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33600" y="254686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73995" y="5046311"/>
            <a:ext cx="274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297819" y="5090325"/>
            <a:ext cx="351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73995" y="2055946"/>
            <a:ext cx="883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5257800" y="3200400"/>
            <a:ext cx="838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5257800" y="4103523"/>
            <a:ext cx="1638300" cy="11277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475052" y="3897084"/>
            <a:ext cx="69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408715" y="30157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’/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6896100" y="3222173"/>
            <a:ext cx="0" cy="881350"/>
          </a:xfrm>
          <a:prstGeom prst="straightConnector1">
            <a:avLst/>
          </a:prstGeom>
          <a:ln w="38100">
            <a:solidFill>
              <a:srgbClr val="FE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348165" y="5823470"/>
            <a:ext cx="6949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Substitution effect: How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changes as a result of the price change, even when utility can be held constant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6519653" y="3222173"/>
            <a:ext cx="404603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2358589" y="5574037"/>
            <a:ext cx="404603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662264" y="2410990"/>
            <a:ext cx="1314450" cy="2198914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19489" y="3455431"/>
            <a:ext cx="0" cy="1547337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59657" y="3189140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362724" y="515748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6486326" y="3200400"/>
            <a:ext cx="38100" cy="184591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149828" y="511385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2133601" y="3875313"/>
            <a:ext cx="492578" cy="522515"/>
          </a:xfrm>
          <a:custGeom>
            <a:avLst/>
            <a:gdLst>
              <a:gd name="connsiteX0" fmla="*/ 185057 w 185057"/>
              <a:gd name="connsiteY0" fmla="*/ 0 h 206829"/>
              <a:gd name="connsiteX1" fmla="*/ 119743 w 185057"/>
              <a:gd name="connsiteY1" fmla="*/ 130629 h 206829"/>
              <a:gd name="connsiteX2" fmla="*/ 0 w 185057"/>
              <a:gd name="connsiteY2" fmla="*/ 206829 h 206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057" h="206829">
                <a:moveTo>
                  <a:pt x="185057" y="0"/>
                </a:moveTo>
                <a:cubicBezTo>
                  <a:pt x="167821" y="48079"/>
                  <a:pt x="150586" y="96158"/>
                  <a:pt x="119743" y="130629"/>
                </a:cubicBezTo>
                <a:cubicBezTo>
                  <a:pt x="88900" y="165100"/>
                  <a:pt x="44450" y="185964"/>
                  <a:pt x="0" y="206829"/>
                </a:cubicBezTo>
              </a:path>
            </a:pathLst>
          </a:custGeom>
          <a:noFill/>
          <a:ln w="38100">
            <a:solidFill>
              <a:srgbClr val="FE7F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410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86" y="381000"/>
            <a:ext cx="9144000" cy="990600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100" dirty="0" smtClean="0"/>
              <a:t>Asymmetry of the Gross Definitions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Inserting this into the budget constraint, we can find the </a:t>
            </a:r>
            <a:r>
              <a:rPr lang="en-US" dirty="0" err="1" smtClean="0"/>
              <a:t>Marshallian</a:t>
            </a:r>
            <a:r>
              <a:rPr lang="en-US" dirty="0" smtClean="0"/>
              <a:t> demand for x and </a:t>
            </a:r>
            <a:r>
              <a:rPr lang="en-US" i="1" dirty="0" smtClean="0"/>
              <a:t>y</a:t>
            </a:r>
            <a:r>
              <a:rPr lang="en-US" sz="2800" dirty="0" smtClean="0">
                <a:solidFill>
                  <a:srgbClr val="1B00E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1B00E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1B00E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1B00E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j-lt"/>
                <a:cs typeface="Times New Roman" pitchFamily="18" charset="0"/>
                <a:sym typeface="Symbol" pitchFamily="18" charset="2"/>
              </a:rPr>
              <a:t>The cross price effects are not symmetric</a:t>
            </a:r>
          </a:p>
          <a:p>
            <a:pPr marL="182880" indent="-182880" algn="ctr" fontAlgn="auto">
              <a:lnSpc>
                <a:spcPct val="13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solidFill>
                <a:srgbClr val="7B332D"/>
              </a:solidFill>
              <a:cs typeface="Arial" charset="0"/>
              <a:sym typeface="Symbol" pitchFamily="18" charset="2"/>
            </a:endParaRPr>
          </a:p>
        </p:txBody>
      </p:sp>
      <p:graphicFrame>
        <p:nvGraphicFramePr>
          <p:cNvPr id="174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88145"/>
              </p:ext>
            </p:extLst>
          </p:nvPr>
        </p:nvGraphicFramePr>
        <p:xfrm>
          <a:off x="2038350" y="2667000"/>
          <a:ext cx="293528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4" name="Equation" r:id="rId3" imgW="1371600" imgH="469800" progId="Equation.DSMT4">
                  <p:embed/>
                </p:oleObj>
              </mc:Choice>
              <mc:Fallback>
                <p:oleObj name="Equation" r:id="rId3" imgW="1371600" imgH="4698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667000"/>
                        <a:ext cx="2935288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2971800" y="5029200"/>
          <a:ext cx="29083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5" name="Equation" r:id="rId5" imgW="1358310" imgH="444307" progId="Equation.DSMT4">
                  <p:embed/>
                </p:oleObj>
              </mc:Choice>
              <mc:Fallback>
                <p:oleObj name="Equation" r:id="rId5" imgW="1358310" imgH="444307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29200"/>
                        <a:ext cx="2908300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76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Cross-Price </a:t>
            </a:r>
            <a:r>
              <a:rPr lang="en-US" dirty="0" err="1" smtClean="0"/>
              <a:t>Slutsky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skip the derivation, but here it is: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179918"/>
              </p:ext>
            </p:extLst>
          </p:nvPr>
        </p:nvGraphicFramePr>
        <p:xfrm>
          <a:off x="2161901" y="2325697"/>
          <a:ext cx="3800636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Equation" r:id="rId3" imgW="1511280" imgH="520560" progId="Equation.DSMT4">
                  <p:embed/>
                </p:oleObj>
              </mc:Choice>
              <mc:Fallback>
                <p:oleObj name="Equation" r:id="rId3" imgW="1511280" imgH="52056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1901" y="2325697"/>
                        <a:ext cx="3800636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7"/>
          <p:cNvSpPr>
            <a:spLocks/>
          </p:cNvSpPr>
          <p:nvPr/>
        </p:nvSpPr>
        <p:spPr bwMode="auto">
          <a:xfrm rot="5400000">
            <a:off x="3733687" y="3111840"/>
            <a:ext cx="125413" cy="1352550"/>
          </a:xfrm>
          <a:prstGeom prst="rightBrace">
            <a:avLst>
              <a:gd name="adj1" fmla="val 96164"/>
              <a:gd name="adj2" fmla="val 50000"/>
            </a:avLst>
          </a:prstGeom>
          <a:noFill/>
          <a:ln w="38100">
            <a:solidFill>
              <a:srgbClr val="5D0D8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709566" y="3721986"/>
            <a:ext cx="2303463" cy="1146175"/>
            <a:chOff x="3610" y="2544"/>
            <a:chExt cx="1451" cy="722"/>
          </a:xfrm>
        </p:grpSpPr>
        <p:sp>
          <p:nvSpPr>
            <p:cNvPr id="7" name="AutoShape 8"/>
            <p:cNvSpPr>
              <a:spLocks/>
            </p:cNvSpPr>
            <p:nvPr/>
          </p:nvSpPr>
          <p:spPr bwMode="auto">
            <a:xfrm rot="5400000">
              <a:off x="4128" y="2112"/>
              <a:ext cx="96" cy="96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610" y="2736"/>
              <a:ext cx="1451" cy="5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</a:rPr>
                <a:t>income effect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(-) if </a:t>
              </a:r>
              <a:r>
                <a:rPr lang="en-US" i="1" dirty="0">
                  <a:solidFill>
                    <a:srgbClr val="FF0000"/>
                  </a:solidFill>
                </a:rPr>
                <a:t>x</a:t>
              </a:r>
              <a:r>
                <a:rPr lang="en-US" dirty="0">
                  <a:solidFill>
                    <a:srgbClr val="FF0000"/>
                  </a:solidFill>
                </a:rPr>
                <a:t> is normal</a:t>
              </a:r>
            </a:p>
          </p:txBody>
        </p:sp>
      </p:grp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726996" y="5105400"/>
            <a:ext cx="3737882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00B050"/>
                </a:solidFill>
              </a:rPr>
              <a:t>combined effect</a:t>
            </a:r>
          </a:p>
          <a:p>
            <a:r>
              <a:rPr lang="en-US" dirty="0">
                <a:solidFill>
                  <a:srgbClr val="00B050"/>
                </a:solidFill>
              </a:rPr>
              <a:t>(ambiguous)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858974" y="3993582"/>
            <a:ext cx="1874837" cy="8302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5D0D8F"/>
                </a:solidFill>
              </a:rPr>
              <a:t>substitution</a:t>
            </a:r>
          </a:p>
          <a:p>
            <a:r>
              <a:rPr lang="en-US" dirty="0">
                <a:solidFill>
                  <a:srgbClr val="5D0D8F"/>
                </a:solidFill>
              </a:rPr>
              <a:t>effect (+)</a:t>
            </a:r>
          </a:p>
        </p:txBody>
      </p:sp>
    </p:spTree>
    <p:extLst>
      <p:ext uri="{BB962C8B-B14F-4D97-AF65-F5344CB8AC3E}">
        <p14:creationId xmlns:p14="http://schemas.microsoft.com/office/powerpoint/2010/main" val="25367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Cross-Price </a:t>
            </a:r>
            <a:r>
              <a:rPr lang="en-US" dirty="0" err="1" smtClean="0"/>
              <a:t>Slutsky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</a:t>
            </a:r>
            <a:r>
              <a:rPr lang="en-US" dirty="0" err="1" smtClean="0"/>
              <a:t>Slutsky</a:t>
            </a:r>
            <a:r>
              <a:rPr lang="en-US" dirty="0" smtClean="0"/>
              <a:t> decomposition: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488447"/>
              </p:ext>
            </p:extLst>
          </p:nvPr>
        </p:nvGraphicFramePr>
        <p:xfrm>
          <a:off x="2203450" y="2349500"/>
          <a:ext cx="3617913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8" name="Equation" r:id="rId3" imgW="1511280" imgH="520560" progId="Equation.DSMT4">
                  <p:embed/>
                </p:oleObj>
              </mc:Choice>
              <mc:Fallback>
                <p:oleObj name="Equation" r:id="rId3" imgW="1511280" imgH="52056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2349500"/>
                        <a:ext cx="3617913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215819"/>
              </p:ext>
            </p:extLst>
          </p:nvPr>
        </p:nvGraphicFramePr>
        <p:xfrm>
          <a:off x="560388" y="4343400"/>
          <a:ext cx="36925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9" name="Equation" r:id="rId5" imgW="2057400" imgH="1015920" progId="Equation.DSMT4">
                  <p:embed/>
                </p:oleObj>
              </mc:Choice>
              <mc:Fallback>
                <p:oleObj name="Equation" r:id="rId5" imgW="2057400" imgH="101592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4343400"/>
                        <a:ext cx="3692525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24400" y="4191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Ordinary demand for y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105400" y="3276600"/>
            <a:ext cx="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77000" y="3352800"/>
            <a:ext cx="2470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partial derivative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of the ordinary demand 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for x w.r.t. M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5791200" y="3352800"/>
            <a:ext cx="5334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048000" y="3581400"/>
            <a:ext cx="457200" cy="9327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2383027"/>
            <a:ext cx="1755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partial derivative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of the ordinary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demand 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for x w.r.t. </a:t>
            </a:r>
            <a:r>
              <a:rPr lang="en-US" dirty="0" err="1" smtClean="0">
                <a:latin typeface="+mj-lt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+mj-lt"/>
                <a:cs typeface="Times New Roman" pitchFamily="18" charset="0"/>
              </a:rPr>
              <a:t>y</a:t>
            </a:r>
            <a:endParaRPr lang="en-US" baseline="-25000" dirty="0" smtClean="0">
              <a:latin typeface="+mj-lt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752600" y="3124200"/>
            <a:ext cx="3810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0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842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</a:t>
            </a:r>
            <a:r>
              <a:rPr lang="en-US" dirty="0" err="1" smtClean="0"/>
              <a:t>Slutsky</a:t>
            </a:r>
            <a:r>
              <a:rPr lang="en-US" dirty="0" smtClean="0"/>
              <a:t> Decomposition Example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09575" y="1143001"/>
            <a:ext cx="8201025" cy="4419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We can demonstrate the decomposition of a price effect using the Cobb-Douglas example studied earlier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</a:t>
            </a:r>
            <a:r>
              <a:rPr lang="en-US" dirty="0" err="1" smtClean="0"/>
              <a:t>Marshallian</a:t>
            </a:r>
            <a:r>
              <a:rPr lang="en-US" dirty="0" smtClean="0"/>
              <a:t> demand function for good </a:t>
            </a:r>
            <a:r>
              <a:rPr lang="en-US" i="1" dirty="0" smtClean="0"/>
              <a:t>x</a:t>
            </a:r>
            <a:r>
              <a:rPr lang="en-US" dirty="0" smtClean="0"/>
              <a:t> was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With a total cross price effect of a change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</a:t>
            </a:r>
          </a:p>
        </p:txBody>
      </p:sp>
      <p:graphicFrame>
        <p:nvGraphicFramePr>
          <p:cNvPr id="297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615538"/>
              </p:ext>
            </p:extLst>
          </p:nvPr>
        </p:nvGraphicFramePr>
        <p:xfrm>
          <a:off x="1738313" y="3657600"/>
          <a:ext cx="282416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4" name="Equation" r:id="rId3" imgW="1180800" imgH="431640" progId="Equation.DSMT4">
                  <p:embed/>
                </p:oleObj>
              </mc:Choice>
              <mc:Fallback>
                <p:oleObj name="Equation" r:id="rId3" imgW="1180800" imgH="43164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3" y="3657600"/>
                        <a:ext cx="2824162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537689"/>
              </p:ext>
            </p:extLst>
          </p:nvPr>
        </p:nvGraphicFramePr>
        <p:xfrm>
          <a:off x="2181225" y="5318125"/>
          <a:ext cx="26289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5" name="Equation" r:id="rId5" imgW="1104840" imgH="469800" progId="Equation.DSMT4">
                  <p:embed/>
                </p:oleObj>
              </mc:Choice>
              <mc:Fallback>
                <p:oleObj name="Equation" r:id="rId5" imgW="1104840" imgH="4698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5318125"/>
                        <a:ext cx="2628900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215847"/>
              </p:ext>
            </p:extLst>
          </p:nvPr>
        </p:nvGraphicFramePr>
        <p:xfrm>
          <a:off x="3671888" y="2438400"/>
          <a:ext cx="13970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6" name="Equation" r:id="rId7" imgW="583947" imgH="228501" progId="Equation.DSMT4">
                  <p:embed/>
                </p:oleObj>
              </mc:Choice>
              <mc:Fallback>
                <p:oleObj name="Equation" r:id="rId7" imgW="583947" imgH="228501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8" y="2438400"/>
                        <a:ext cx="139700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40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223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Remember this Graph?</a:t>
            </a:r>
          </a:p>
        </p:txBody>
      </p:sp>
      <p:cxnSp>
        <p:nvCxnSpPr>
          <p:cNvPr id="90115" name="Straight Connector 4"/>
          <p:cNvCxnSpPr>
            <a:cxnSpLocks noChangeShapeType="1"/>
          </p:cNvCxnSpPr>
          <p:nvPr/>
        </p:nvCxnSpPr>
        <p:spPr bwMode="auto">
          <a:xfrm rot="5400000">
            <a:off x="1130300" y="3452813"/>
            <a:ext cx="366712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16" name="Straight Connector 6"/>
          <p:cNvCxnSpPr>
            <a:cxnSpLocks noChangeShapeType="1"/>
          </p:cNvCxnSpPr>
          <p:nvPr/>
        </p:nvCxnSpPr>
        <p:spPr bwMode="auto">
          <a:xfrm>
            <a:off x="2963863" y="5286375"/>
            <a:ext cx="48037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17" name="Straight Connector 8"/>
          <p:cNvCxnSpPr>
            <a:cxnSpLocks noChangeShapeType="1"/>
          </p:cNvCxnSpPr>
          <p:nvPr/>
        </p:nvCxnSpPr>
        <p:spPr bwMode="auto">
          <a:xfrm>
            <a:off x="2974975" y="1849438"/>
            <a:ext cx="4633913" cy="342741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rc 10"/>
          <p:cNvSpPr/>
          <p:nvPr/>
        </p:nvSpPr>
        <p:spPr bwMode="auto">
          <a:xfrm rot="10800000">
            <a:off x="4225925" y="-546100"/>
            <a:ext cx="5127625" cy="4524375"/>
          </a:xfrm>
          <a:prstGeom prst="arc">
            <a:avLst/>
          </a:prstGeom>
          <a:noFill/>
          <a:ln w="19050" cap="flat" cmpd="sng" algn="ctr">
            <a:solidFill>
              <a:srgbClr val="2100E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cxnSp>
        <p:nvCxnSpPr>
          <p:cNvPr id="90119" name="Straight Connector 11"/>
          <p:cNvCxnSpPr>
            <a:cxnSpLocks noChangeShapeType="1"/>
          </p:cNvCxnSpPr>
          <p:nvPr/>
        </p:nvCxnSpPr>
        <p:spPr bwMode="auto">
          <a:xfrm rot="16200000" flipH="1">
            <a:off x="2496344" y="2307432"/>
            <a:ext cx="3425825" cy="249078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Arc 14"/>
          <p:cNvSpPr/>
          <p:nvPr/>
        </p:nvSpPr>
        <p:spPr bwMode="auto">
          <a:xfrm rot="10800000">
            <a:off x="3641725" y="-163513"/>
            <a:ext cx="5129213" cy="4525963"/>
          </a:xfrm>
          <a:prstGeom prst="arc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cxnSp>
        <p:nvCxnSpPr>
          <p:cNvPr id="90121" name="Straight Connector 16"/>
          <p:cNvCxnSpPr>
            <a:cxnSpLocks noChangeShapeType="1"/>
          </p:cNvCxnSpPr>
          <p:nvPr/>
        </p:nvCxnSpPr>
        <p:spPr bwMode="auto">
          <a:xfrm rot="10800000">
            <a:off x="2984500" y="3416300"/>
            <a:ext cx="2112963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2" name="Straight Connector 18"/>
          <p:cNvCxnSpPr>
            <a:cxnSpLocks noChangeShapeType="1"/>
          </p:cNvCxnSpPr>
          <p:nvPr/>
        </p:nvCxnSpPr>
        <p:spPr bwMode="auto">
          <a:xfrm rot="16200000" flipH="1">
            <a:off x="4198937" y="4324351"/>
            <a:ext cx="1839913" cy="42862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3" name="Straight Connector 19"/>
          <p:cNvCxnSpPr>
            <a:cxnSpLocks noChangeShapeType="1"/>
          </p:cNvCxnSpPr>
          <p:nvPr/>
        </p:nvCxnSpPr>
        <p:spPr bwMode="auto">
          <a:xfrm rot="16200000" flipH="1">
            <a:off x="3184525" y="4340226"/>
            <a:ext cx="1844675" cy="635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4" name="Straight Connector 21"/>
          <p:cNvCxnSpPr>
            <a:cxnSpLocks noChangeShapeType="1"/>
          </p:cNvCxnSpPr>
          <p:nvPr/>
        </p:nvCxnSpPr>
        <p:spPr bwMode="auto">
          <a:xfrm rot="16200000" flipH="1">
            <a:off x="3263106" y="2066132"/>
            <a:ext cx="3090863" cy="227965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5" name="Straight Connector 22"/>
          <p:cNvCxnSpPr>
            <a:cxnSpLocks noChangeShapeType="1"/>
          </p:cNvCxnSpPr>
          <p:nvPr/>
        </p:nvCxnSpPr>
        <p:spPr bwMode="auto">
          <a:xfrm rot="5400000">
            <a:off x="3473450" y="4094163"/>
            <a:ext cx="230187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126" name="Left Brace 34"/>
          <p:cNvSpPr>
            <a:spLocks/>
          </p:cNvSpPr>
          <p:nvPr/>
        </p:nvSpPr>
        <p:spPr bwMode="auto">
          <a:xfrm rot="-5400000">
            <a:off x="4247357" y="5190331"/>
            <a:ext cx="266700" cy="471487"/>
          </a:xfrm>
          <a:prstGeom prst="leftBrace">
            <a:avLst>
              <a:gd name="adj1" fmla="val 8348"/>
              <a:gd name="adj2" fmla="val 50000"/>
            </a:avLst>
          </a:prstGeom>
          <a:noFill/>
          <a:ln w="1905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90127" name="Left Brace 35"/>
          <p:cNvSpPr>
            <a:spLocks/>
          </p:cNvSpPr>
          <p:nvPr/>
        </p:nvSpPr>
        <p:spPr bwMode="auto">
          <a:xfrm rot="-5400000">
            <a:off x="4776788" y="5181600"/>
            <a:ext cx="234950" cy="469900"/>
          </a:xfrm>
          <a:prstGeom prst="leftBrace">
            <a:avLst>
              <a:gd name="adj1" fmla="val 8324"/>
              <a:gd name="adj2" fmla="val 50000"/>
            </a:avLst>
          </a:prstGeom>
          <a:noFill/>
          <a:ln w="1905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/>
          </a:p>
        </p:txBody>
      </p:sp>
      <p:cxnSp>
        <p:nvCxnSpPr>
          <p:cNvPr id="90131" name="Straight Connector 49"/>
          <p:cNvCxnSpPr>
            <a:cxnSpLocks noChangeShapeType="1"/>
          </p:cNvCxnSpPr>
          <p:nvPr/>
        </p:nvCxnSpPr>
        <p:spPr bwMode="auto">
          <a:xfrm>
            <a:off x="4151313" y="6148388"/>
            <a:ext cx="998537" cy="0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4" name="Object 9"/>
          <p:cNvGraphicFramePr>
            <a:graphicFrameLocks noChangeAspect="1"/>
          </p:cNvGraphicFramePr>
          <p:nvPr/>
        </p:nvGraphicFramePr>
        <p:xfrm>
          <a:off x="2155825" y="3146425"/>
          <a:ext cx="70167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7" name="Equation" r:id="rId3" imgW="520474" imgH="431613" progId="Equation.DSMT4">
                  <p:embed/>
                </p:oleObj>
              </mc:Choice>
              <mc:Fallback>
                <p:oleObj name="Equation" r:id="rId3" imgW="520474" imgH="431613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825" y="3146425"/>
                        <a:ext cx="701675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2514600"/>
            <a:ext cx="2700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y was unaffected by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change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192133"/>
              </p:ext>
            </p:extLst>
          </p:nvPr>
        </p:nvGraphicFramePr>
        <p:xfrm>
          <a:off x="2854325" y="5534025"/>
          <a:ext cx="173831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8" name="Equation" r:id="rId5" imgW="1282680" imgH="431640" progId="Equation.DSMT4">
                  <p:embed/>
                </p:oleObj>
              </mc:Choice>
              <mc:Fallback>
                <p:oleObj name="Equation" r:id="rId5" imgW="1282680" imgH="43164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5534025"/>
                        <a:ext cx="1738313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745364"/>
              </p:ext>
            </p:extLst>
          </p:nvPr>
        </p:nvGraphicFramePr>
        <p:xfrm>
          <a:off x="4838700" y="5557838"/>
          <a:ext cx="19177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" name="Equation" r:id="rId7" imgW="1485720" imgH="431640" progId="Equation.DSMT4">
                  <p:embed/>
                </p:oleObj>
              </mc:Choice>
              <mc:Fallback>
                <p:oleObj name="Equation" r:id="rId7" imgW="1485720" imgH="431640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5557838"/>
                        <a:ext cx="19177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650841"/>
              </p:ext>
            </p:extLst>
          </p:nvPr>
        </p:nvGraphicFramePr>
        <p:xfrm>
          <a:off x="3921125" y="6221413"/>
          <a:ext cx="14478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0" name="Equation" r:id="rId9" imgW="1091880" imgH="431640" progId="Equation.DSMT4">
                  <p:embed/>
                </p:oleObj>
              </mc:Choice>
              <mc:Fallback>
                <p:oleObj name="Equation" r:id="rId9" imgW="1091880" imgH="43164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6221413"/>
                        <a:ext cx="1447800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67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223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And the effect on x of a change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endParaRPr lang="en-US" baseline="-25000" dirty="0" smtClean="0"/>
          </a:p>
        </p:txBody>
      </p:sp>
      <p:cxnSp>
        <p:nvCxnSpPr>
          <p:cNvPr id="90115" name="Straight Connector 4"/>
          <p:cNvCxnSpPr>
            <a:cxnSpLocks noChangeShapeType="1"/>
          </p:cNvCxnSpPr>
          <p:nvPr/>
        </p:nvCxnSpPr>
        <p:spPr bwMode="auto">
          <a:xfrm rot="5400000">
            <a:off x="1130300" y="3452813"/>
            <a:ext cx="366712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16" name="Straight Connector 6"/>
          <p:cNvCxnSpPr>
            <a:cxnSpLocks noChangeShapeType="1"/>
          </p:cNvCxnSpPr>
          <p:nvPr/>
        </p:nvCxnSpPr>
        <p:spPr bwMode="auto">
          <a:xfrm>
            <a:off x="2963863" y="5286375"/>
            <a:ext cx="48037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17" name="Straight Connector 8"/>
          <p:cNvCxnSpPr>
            <a:cxnSpLocks noChangeShapeType="1"/>
          </p:cNvCxnSpPr>
          <p:nvPr/>
        </p:nvCxnSpPr>
        <p:spPr bwMode="auto">
          <a:xfrm>
            <a:off x="2974975" y="1849438"/>
            <a:ext cx="4633913" cy="342741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rc 10"/>
          <p:cNvSpPr/>
          <p:nvPr/>
        </p:nvSpPr>
        <p:spPr bwMode="auto">
          <a:xfrm rot="10624202">
            <a:off x="4228035" y="-568465"/>
            <a:ext cx="5127625" cy="4524375"/>
          </a:xfrm>
          <a:prstGeom prst="arc">
            <a:avLst/>
          </a:prstGeom>
          <a:noFill/>
          <a:ln w="19050" cap="flat" cmpd="sng" algn="ctr">
            <a:solidFill>
              <a:srgbClr val="2100E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cxnSp>
        <p:nvCxnSpPr>
          <p:cNvPr id="90119" name="Straight Connector 11"/>
          <p:cNvCxnSpPr>
            <a:cxnSpLocks noChangeShapeType="1"/>
          </p:cNvCxnSpPr>
          <p:nvPr/>
        </p:nvCxnSpPr>
        <p:spPr bwMode="auto">
          <a:xfrm>
            <a:off x="2963862" y="2943225"/>
            <a:ext cx="4645026" cy="2349499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Arc 14"/>
          <p:cNvSpPr/>
          <p:nvPr/>
        </p:nvSpPr>
        <p:spPr bwMode="auto">
          <a:xfrm rot="10486875">
            <a:off x="3929005" y="-183833"/>
            <a:ext cx="5129213" cy="4525963"/>
          </a:xfrm>
          <a:prstGeom prst="arc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cxnSp>
        <p:nvCxnSpPr>
          <p:cNvPr id="90121" name="Straight Connector 16"/>
          <p:cNvCxnSpPr>
            <a:cxnSpLocks noChangeShapeType="1"/>
          </p:cNvCxnSpPr>
          <p:nvPr/>
        </p:nvCxnSpPr>
        <p:spPr bwMode="auto">
          <a:xfrm rot="10800000">
            <a:off x="2984500" y="3416300"/>
            <a:ext cx="2112963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2" name="Straight Connector 18"/>
          <p:cNvCxnSpPr>
            <a:cxnSpLocks noChangeShapeType="1"/>
          </p:cNvCxnSpPr>
          <p:nvPr/>
        </p:nvCxnSpPr>
        <p:spPr bwMode="auto">
          <a:xfrm rot="16200000" flipH="1">
            <a:off x="4198937" y="4324351"/>
            <a:ext cx="1839913" cy="42862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3" name="Straight Connector 19"/>
          <p:cNvCxnSpPr>
            <a:cxnSpLocks noChangeShapeType="1"/>
          </p:cNvCxnSpPr>
          <p:nvPr/>
        </p:nvCxnSpPr>
        <p:spPr bwMode="auto">
          <a:xfrm flipH="1">
            <a:off x="2984500" y="4084005"/>
            <a:ext cx="2112964" cy="33969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4" name="Straight Connector 21"/>
          <p:cNvCxnSpPr>
            <a:cxnSpLocks noChangeShapeType="1"/>
          </p:cNvCxnSpPr>
          <p:nvPr/>
        </p:nvCxnSpPr>
        <p:spPr bwMode="auto">
          <a:xfrm>
            <a:off x="3602037" y="2697480"/>
            <a:ext cx="4006851" cy="2057402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125" name="Straight Connector 22"/>
          <p:cNvCxnSpPr>
            <a:cxnSpLocks noChangeShapeType="1"/>
          </p:cNvCxnSpPr>
          <p:nvPr/>
        </p:nvCxnSpPr>
        <p:spPr bwMode="auto">
          <a:xfrm flipH="1">
            <a:off x="2984500" y="3695699"/>
            <a:ext cx="2550477" cy="2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126" name="Left Brace 34"/>
          <p:cNvSpPr>
            <a:spLocks/>
          </p:cNvSpPr>
          <p:nvPr/>
        </p:nvSpPr>
        <p:spPr bwMode="auto">
          <a:xfrm>
            <a:off x="2662318" y="3416300"/>
            <a:ext cx="312657" cy="279401"/>
          </a:xfrm>
          <a:prstGeom prst="leftBrace">
            <a:avLst>
              <a:gd name="adj1" fmla="val 8348"/>
              <a:gd name="adj2" fmla="val 50000"/>
            </a:avLst>
          </a:prstGeom>
          <a:noFill/>
          <a:ln w="1905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90127" name="Left Brace 35"/>
          <p:cNvSpPr>
            <a:spLocks/>
          </p:cNvSpPr>
          <p:nvPr/>
        </p:nvSpPr>
        <p:spPr bwMode="auto">
          <a:xfrm>
            <a:off x="2662318" y="3695701"/>
            <a:ext cx="322182" cy="405289"/>
          </a:xfrm>
          <a:prstGeom prst="leftBrace">
            <a:avLst>
              <a:gd name="adj1" fmla="val 8324"/>
              <a:gd name="adj2" fmla="val 50000"/>
            </a:avLst>
          </a:prstGeom>
          <a:noFill/>
          <a:ln w="1905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endParaRPr lang="en-US"/>
          </a:p>
        </p:txBody>
      </p:sp>
      <p:cxnSp>
        <p:nvCxnSpPr>
          <p:cNvPr id="90131" name="Straight Connector 49"/>
          <p:cNvCxnSpPr>
            <a:cxnSpLocks noChangeShapeType="1"/>
          </p:cNvCxnSpPr>
          <p:nvPr/>
        </p:nvCxnSpPr>
        <p:spPr bwMode="auto">
          <a:xfrm>
            <a:off x="3200400" y="3388601"/>
            <a:ext cx="0" cy="729373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63901"/>
              </p:ext>
            </p:extLst>
          </p:nvPr>
        </p:nvGraphicFramePr>
        <p:xfrm>
          <a:off x="4789487" y="5410200"/>
          <a:ext cx="7016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Equation" r:id="rId3" imgW="520560" imgH="444240" progId="Equation.DSMT4">
                  <p:embed/>
                </p:oleObj>
              </mc:Choice>
              <mc:Fallback>
                <p:oleObj name="Equation" r:id="rId3" imgW="5205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7" y="5410200"/>
                        <a:ext cx="7016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36165" y="6096000"/>
            <a:ext cx="2700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x was unaffected by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change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394352"/>
              </p:ext>
            </p:extLst>
          </p:nvPr>
        </p:nvGraphicFramePr>
        <p:xfrm>
          <a:off x="1295400" y="3778729"/>
          <a:ext cx="10509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1" name="Equation" r:id="rId5" imgW="774360" imgH="393480" progId="Equation.DSMT4">
                  <p:embed/>
                </p:oleObj>
              </mc:Choice>
              <mc:Fallback>
                <p:oleObj name="Equation" r:id="rId5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78729"/>
                        <a:ext cx="1050925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719024"/>
              </p:ext>
            </p:extLst>
          </p:nvPr>
        </p:nvGraphicFramePr>
        <p:xfrm>
          <a:off x="1295400" y="3129756"/>
          <a:ext cx="127793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2" name="Equation" r:id="rId7" imgW="990360" imgH="419040" progId="Equation.DSMT4">
                  <p:embed/>
                </p:oleObj>
              </mc:Choice>
              <mc:Fallback>
                <p:oleObj name="Equation" r:id="rId7" imgW="990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129756"/>
                        <a:ext cx="1277937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444986"/>
              </p:ext>
            </p:extLst>
          </p:nvPr>
        </p:nvGraphicFramePr>
        <p:xfrm>
          <a:off x="344488" y="3416300"/>
          <a:ext cx="80803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Equation" r:id="rId9" imgW="609480" imgH="444240" progId="Equation.DSMT4">
                  <p:embed/>
                </p:oleObj>
              </mc:Choice>
              <mc:Fallback>
                <p:oleObj name="Equation" r:id="rId9" imgW="6094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3416300"/>
                        <a:ext cx="808037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816918"/>
              </p:ext>
            </p:extLst>
          </p:nvPr>
        </p:nvGraphicFramePr>
        <p:xfrm>
          <a:off x="1203325" y="1417638"/>
          <a:ext cx="6381750" cy="517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name="Equation" r:id="rId3" imgW="3720960" imgH="2869920" progId="Equation.DSMT4">
                  <p:embed/>
                </p:oleObj>
              </mc:Choice>
              <mc:Fallback>
                <p:oleObj name="Equation" r:id="rId3" imgW="3720960" imgH="286992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1417638"/>
                        <a:ext cx="6381750" cy="517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1000" y="381000"/>
            <a:ext cx="8039100" cy="88106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Substitution Effect</a:t>
            </a:r>
          </a:p>
        </p:txBody>
      </p:sp>
    </p:spTree>
    <p:extLst>
      <p:ext uri="{BB962C8B-B14F-4D97-AF65-F5344CB8AC3E}">
        <p14:creationId xmlns:p14="http://schemas.microsoft.com/office/powerpoint/2010/main" val="21792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328255"/>
              </p:ext>
            </p:extLst>
          </p:nvPr>
        </p:nvGraphicFramePr>
        <p:xfrm>
          <a:off x="922338" y="1797050"/>
          <a:ext cx="5989637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Equation" r:id="rId3" imgW="2946240" imgH="1269720" progId="Equation.DSMT4">
                  <p:embed/>
                </p:oleObj>
              </mc:Choice>
              <mc:Fallback>
                <p:oleObj name="Equation" r:id="rId3" imgW="2946240" imgH="126972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797050"/>
                        <a:ext cx="5989637" cy="271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03238" y="668338"/>
            <a:ext cx="8039100" cy="88106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Income Effect</a:t>
            </a:r>
          </a:p>
        </p:txBody>
      </p:sp>
    </p:spTree>
    <p:extLst>
      <p:ext uri="{BB962C8B-B14F-4D97-AF65-F5344CB8AC3E}">
        <p14:creationId xmlns:p14="http://schemas.microsoft.com/office/powerpoint/2010/main" val="235369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555625"/>
            <a:ext cx="7772400" cy="854075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Cross-Price </a:t>
            </a:r>
            <a:r>
              <a:rPr lang="en-US" dirty="0" err="1" smtClean="0"/>
              <a:t>Slutsky</a:t>
            </a:r>
            <a:r>
              <a:rPr lang="en-US" dirty="0" smtClean="0"/>
              <a:t> Decomposition</a:t>
            </a:r>
          </a:p>
        </p:txBody>
      </p:sp>
      <p:graphicFrame>
        <p:nvGraphicFramePr>
          <p:cNvPr id="8806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664393"/>
              </p:ext>
            </p:extLst>
          </p:nvPr>
        </p:nvGraphicFramePr>
        <p:xfrm>
          <a:off x="593725" y="1719263"/>
          <a:ext cx="7323138" cy="257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Equation" r:id="rId3" imgW="3974760" imgH="1396800" progId="Equation.DSMT4">
                  <p:embed/>
                </p:oleObj>
              </mc:Choice>
              <mc:Fallback>
                <p:oleObj name="Equation" r:id="rId3" imgW="3974760" imgH="13968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719263"/>
                        <a:ext cx="7323138" cy="2570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367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Slutsky</a:t>
            </a:r>
            <a:r>
              <a:rPr lang="en-US" dirty="0" smtClean="0"/>
              <a:t> Equation Via </a:t>
            </a:r>
            <a:br>
              <a:rPr lang="en-US" dirty="0" smtClean="0"/>
            </a:br>
            <a:r>
              <a:rPr lang="en-US" dirty="0" smtClean="0"/>
              <a:t>Comparative Statics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Utility Maximization and Expenditure Minimization</a:t>
            </a:r>
          </a:p>
          <a:p>
            <a:r>
              <a:rPr lang="en-US" dirty="0" smtClean="0"/>
              <a:t>Yes, </a:t>
            </a:r>
            <a:r>
              <a:rPr lang="en-US" dirty="0" err="1" smtClean="0"/>
              <a:t>Rockin</a:t>
            </a:r>
            <a:r>
              <a:rPr lang="en-US" dirty="0" smtClean="0"/>
              <a:t>’ it Old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Utility maximization requires a tangency (MRS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r>
              <a:rPr lang="en-US" dirty="0" smtClean="0"/>
              <a:t>) be maintained.</a:t>
            </a:r>
          </a:p>
          <a:p>
            <a:r>
              <a:rPr lang="en-US" dirty="0" smtClean="0"/>
              <a:t>Because of diminishing MRS, an increase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r>
              <a:rPr lang="en-US" dirty="0" smtClean="0"/>
              <a:t> means the tangency will be where x* is lower and a decrease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r>
              <a:rPr lang="en-US" dirty="0" smtClean="0"/>
              <a:t> means the tangency will be where x* is higher. </a:t>
            </a:r>
          </a:p>
          <a:p>
            <a:r>
              <a:rPr lang="en-US" dirty="0" smtClean="0"/>
              <a:t> Substitution effect is consistent with the law of demand.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250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/>
              <a:t>Comparative </a:t>
            </a:r>
            <a:r>
              <a:rPr lang="en-US" sz="3600" dirty="0" smtClean="0"/>
              <a:t>Statics: </a:t>
            </a:r>
            <a:br>
              <a:rPr lang="en-US" sz="3600" dirty="0" smtClean="0"/>
            </a:br>
            <a:r>
              <a:rPr lang="en-US" sz="3600" dirty="0" smtClean="0"/>
              <a:t>Differentials of U-max FOC w.r.t. </a:t>
            </a:r>
            <a:r>
              <a:rPr lang="en-US" sz="3600" dirty="0" err="1" smtClean="0"/>
              <a:t>p</a:t>
            </a:r>
            <a:r>
              <a:rPr lang="en-US" sz="3600" baseline="-25000" dirty="0" err="1" smtClean="0"/>
              <a:t>x</a:t>
            </a:r>
            <a:endParaRPr lang="en-US" sz="3600" baseline="-25000" dirty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Remember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Using cofactors</a:t>
            </a:r>
          </a:p>
        </p:txBody>
      </p:sp>
      <p:graphicFrame>
        <p:nvGraphicFramePr>
          <p:cNvPr id="696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796149"/>
              </p:ext>
            </p:extLst>
          </p:nvPr>
        </p:nvGraphicFramePr>
        <p:xfrm>
          <a:off x="2574925" y="1295400"/>
          <a:ext cx="3132138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2" name="Equation" r:id="rId3" imgW="3441600" imgH="2539800" progId="Equation.DSMT4">
                  <p:embed/>
                </p:oleObj>
              </mc:Choice>
              <mc:Fallback>
                <p:oleObj name="Equation" r:id="rId3" imgW="3441600" imgH="25398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1295400"/>
                        <a:ext cx="3132138" cy="231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208351"/>
              </p:ext>
            </p:extLst>
          </p:nvPr>
        </p:nvGraphicFramePr>
        <p:xfrm>
          <a:off x="702308" y="3709014"/>
          <a:ext cx="7103430" cy="2996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3" name="Equation" r:id="rId5" imgW="6921360" imgH="2920680" progId="Equation.DSMT4">
                  <p:embed/>
                </p:oleObj>
              </mc:Choice>
              <mc:Fallback>
                <p:oleObj name="Equation" r:id="rId5" imgW="6921360" imgH="292068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308" y="3709014"/>
                        <a:ext cx="7103430" cy="2996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3200400" y="3962400"/>
            <a:ext cx="1447800" cy="190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85461" y="3477859"/>
            <a:ext cx="2249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Substitution effect &lt; 0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526974" y="3847191"/>
            <a:ext cx="193095" cy="34380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71653" y="4730234"/>
            <a:ext cx="1471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Income effect</a:t>
            </a:r>
          </a:p>
        </p:txBody>
      </p:sp>
      <p:sp>
        <p:nvSpPr>
          <p:cNvPr id="12" name="Oval 11"/>
          <p:cNvSpPr/>
          <p:nvPr/>
        </p:nvSpPr>
        <p:spPr>
          <a:xfrm>
            <a:off x="4810991" y="3899416"/>
            <a:ext cx="1624445" cy="190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486941" y="4788932"/>
            <a:ext cx="284712" cy="629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6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/>
              <a:t>Comparative </a:t>
            </a:r>
            <a:r>
              <a:rPr lang="en-US" sz="3600" dirty="0" smtClean="0"/>
              <a:t>Statics: </a:t>
            </a:r>
            <a:br>
              <a:rPr lang="en-US" sz="3600" dirty="0" smtClean="0"/>
            </a:br>
            <a:r>
              <a:rPr lang="en-US" sz="3600" dirty="0" smtClean="0"/>
              <a:t>Differentials of U-max FOC w.r.t. </a:t>
            </a:r>
            <a:r>
              <a:rPr lang="en-US" sz="3600" dirty="0" err="1" smtClean="0"/>
              <a:t>p</a:t>
            </a:r>
            <a:r>
              <a:rPr lang="en-US" sz="3600" baseline="-25000" dirty="0" err="1" smtClean="0"/>
              <a:t>x</a:t>
            </a:r>
            <a:endParaRPr lang="en-US" sz="3600" baseline="-25000" dirty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Simplify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To get this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560762"/>
              </p:ext>
            </p:extLst>
          </p:nvPr>
        </p:nvGraphicFramePr>
        <p:xfrm>
          <a:off x="1511300" y="1850798"/>
          <a:ext cx="53594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Equation" r:id="rId3" imgW="5359320" imgH="2158920" progId="Equation.DSMT4">
                  <p:embed/>
                </p:oleObj>
              </mc:Choice>
              <mc:Fallback>
                <p:oleObj name="Equation" r:id="rId3" imgW="5359320" imgH="21589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1850798"/>
                        <a:ext cx="5359400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3886200" y="2073441"/>
            <a:ext cx="1447800" cy="190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61412" y="1447800"/>
            <a:ext cx="2249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Substitution effect &lt; 0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029200" y="1768641"/>
            <a:ext cx="3048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35288" y="3276600"/>
            <a:ext cx="1471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Income effect</a:t>
            </a:r>
          </a:p>
        </p:txBody>
      </p:sp>
      <p:sp>
        <p:nvSpPr>
          <p:cNvPr id="12" name="Oval 11"/>
          <p:cNvSpPr/>
          <p:nvPr/>
        </p:nvSpPr>
        <p:spPr>
          <a:xfrm>
            <a:off x="5486399" y="2073441"/>
            <a:ext cx="1624445" cy="190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050576" y="3381602"/>
            <a:ext cx="284712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601485"/>
              </p:ext>
            </p:extLst>
          </p:nvPr>
        </p:nvGraphicFramePr>
        <p:xfrm>
          <a:off x="1642918" y="5105400"/>
          <a:ext cx="3517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9" name="Equation" r:id="rId5" imgW="3517560" imgH="825480" progId="Equation.DSMT4">
                  <p:embed/>
                </p:oleObj>
              </mc:Choice>
              <mc:Fallback>
                <p:oleObj name="Equation" r:id="rId5" imgW="3517560" imgH="825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918" y="5105400"/>
                        <a:ext cx="35179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8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Building the Income Effect: </a:t>
            </a:r>
            <a:br>
              <a:rPr lang="en-US" sz="3600" dirty="0" smtClean="0"/>
            </a:br>
            <a:r>
              <a:rPr lang="en-US" sz="3600" dirty="0" smtClean="0"/>
              <a:t>Differentials </a:t>
            </a:r>
            <a:r>
              <a:rPr lang="en-US" sz="3600" dirty="0"/>
              <a:t>of </a:t>
            </a:r>
            <a:r>
              <a:rPr lang="en-US" sz="3600" dirty="0" smtClean="0"/>
              <a:t>U-max FOC </a:t>
            </a:r>
            <a:r>
              <a:rPr lang="en-US" sz="3600" dirty="0"/>
              <a:t>w.r.t. </a:t>
            </a:r>
            <a:r>
              <a:rPr lang="en-US" sz="3600" dirty="0" smtClean="0"/>
              <a:t>M</a:t>
            </a:r>
            <a:endParaRPr lang="en-US" sz="3600" dirty="0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Remember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Using </a:t>
            </a:r>
            <a:r>
              <a:rPr lang="en-US" dirty="0"/>
              <a:t>cofactors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graphicFrame>
        <p:nvGraphicFramePr>
          <p:cNvPr id="6656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126505"/>
              </p:ext>
            </p:extLst>
          </p:nvPr>
        </p:nvGraphicFramePr>
        <p:xfrm>
          <a:off x="1365250" y="1524000"/>
          <a:ext cx="34798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2" name="Equation" r:id="rId3" imgW="3479760" imgH="2031840" progId="Equation.DSMT4">
                  <p:embed/>
                </p:oleObj>
              </mc:Choice>
              <mc:Fallback>
                <p:oleObj name="Equation" r:id="rId3" imgW="3479760" imgH="203184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1524000"/>
                        <a:ext cx="3479800" cy="20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506608"/>
              </p:ext>
            </p:extLst>
          </p:nvPr>
        </p:nvGraphicFramePr>
        <p:xfrm>
          <a:off x="838200" y="4114800"/>
          <a:ext cx="65532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3" name="Equation" r:id="rId5" imgW="6553080" imgH="2565360" progId="Equation.DSMT4">
                  <p:embed/>
                </p:oleObj>
              </mc:Choice>
              <mc:Fallback>
                <p:oleObj name="Equation" r:id="rId5" imgW="6553080" imgH="256536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14800"/>
                        <a:ext cx="6553200" cy="256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5562600" y="4495800"/>
            <a:ext cx="1970810" cy="166035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34200" y="4057195"/>
            <a:ext cx="153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Look Familiar?</a:t>
            </a:r>
          </a:p>
        </p:txBody>
      </p:sp>
      <p:cxnSp>
        <p:nvCxnSpPr>
          <p:cNvPr id="7" name="Straight Arrow Connector 6"/>
          <p:cNvCxnSpPr>
            <a:stCxn id="3" idx="2"/>
          </p:cNvCxnSpPr>
          <p:nvPr/>
        </p:nvCxnSpPr>
        <p:spPr>
          <a:xfrm flipH="1">
            <a:off x="7315200" y="4426527"/>
            <a:ext cx="386294" cy="2978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015819"/>
              </p:ext>
            </p:extLst>
          </p:nvPr>
        </p:nvGraphicFramePr>
        <p:xfrm>
          <a:off x="5765800" y="1981200"/>
          <a:ext cx="23368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4" name="Equation" r:id="rId7" imgW="2336760" imgH="1269720" progId="Equation.DSMT4">
                  <p:embed/>
                </p:oleObj>
              </mc:Choice>
              <mc:Fallback>
                <p:oleObj name="Equation" r:id="rId7" imgW="2336760" imgH="126972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1981200"/>
                        <a:ext cx="2336800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38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Combine</a:t>
            </a:r>
            <a:endParaRPr lang="en-US" sz="3600" baseline="-25000" dirty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Start with	and add in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Yielding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555074" y="2393374"/>
            <a:ext cx="1009797" cy="190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771313"/>
              </p:ext>
            </p:extLst>
          </p:nvPr>
        </p:nvGraphicFramePr>
        <p:xfrm>
          <a:off x="6705600" y="2012374"/>
          <a:ext cx="419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0" name="Equation" r:id="rId3" imgW="419040" imgH="609480" progId="Equation.DSMT4">
                  <p:embed/>
                </p:oleObj>
              </mc:Choice>
              <mc:Fallback>
                <p:oleObj name="Equation" r:id="rId3" imgW="419040" imgH="60948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012374"/>
                        <a:ext cx="419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070942"/>
              </p:ext>
            </p:extLst>
          </p:nvPr>
        </p:nvGraphicFramePr>
        <p:xfrm>
          <a:off x="2667000" y="990600"/>
          <a:ext cx="444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1" name="Equation" r:id="rId5" imgW="444240" imgH="672840" progId="Equation.DSMT4">
                  <p:embed/>
                </p:oleObj>
              </mc:Choice>
              <mc:Fallback>
                <p:oleObj name="Equation" r:id="rId5" imgW="444240" imgH="67284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90600"/>
                        <a:ext cx="4445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64678"/>
              </p:ext>
            </p:extLst>
          </p:nvPr>
        </p:nvGraphicFramePr>
        <p:xfrm>
          <a:off x="5181600" y="990600"/>
          <a:ext cx="419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2" name="Equation" r:id="rId7" imgW="419040" imgH="609480" progId="Equation.DSMT4">
                  <p:embed/>
                </p:oleObj>
              </mc:Choice>
              <mc:Fallback>
                <p:oleObj name="Equation" r:id="rId7" imgW="419040" imgH="60948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990600"/>
                        <a:ext cx="419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058146"/>
              </p:ext>
            </p:extLst>
          </p:nvPr>
        </p:nvGraphicFramePr>
        <p:xfrm>
          <a:off x="2470150" y="5257800"/>
          <a:ext cx="2184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3" name="Equation" r:id="rId9" imgW="2184120" imgH="825480" progId="Equation.DSMT4">
                  <p:embed/>
                </p:oleObj>
              </mc:Choice>
              <mc:Fallback>
                <p:oleObj name="Equation" r:id="rId9" imgW="2184120" imgH="82548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5257800"/>
                        <a:ext cx="21844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1981200" y="5029200"/>
            <a:ext cx="3124200" cy="14478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43153" y="5270377"/>
            <a:ext cx="2039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Save this for later!!!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949371"/>
              </p:ext>
            </p:extLst>
          </p:nvPr>
        </p:nvGraphicFramePr>
        <p:xfrm>
          <a:off x="1796021" y="2237510"/>
          <a:ext cx="3517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4" name="Equation" r:id="rId11" imgW="3517560" imgH="825480" progId="Equation.DSMT4">
                  <p:embed/>
                </p:oleObj>
              </mc:Choice>
              <mc:Fallback>
                <p:oleObj name="Equation" r:id="rId11" imgW="3517560" imgH="82548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021" y="2237510"/>
                        <a:ext cx="35179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3541116" y="1853048"/>
            <a:ext cx="1825337" cy="1524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7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Comparative Statics:</a:t>
            </a:r>
            <a:br>
              <a:rPr lang="en-US" sz="3600" dirty="0" smtClean="0"/>
            </a:br>
            <a:r>
              <a:rPr lang="en-US" sz="3600" dirty="0" smtClean="0"/>
              <a:t>Differential of E-Min FOC w.r.t </a:t>
            </a:r>
            <a:r>
              <a:rPr lang="en-US" sz="3600" dirty="0" err="1" smtClean="0"/>
              <a:t>p</a:t>
            </a:r>
            <a:r>
              <a:rPr lang="en-US" sz="3600" baseline="-25000" dirty="0" err="1" smtClean="0"/>
              <a:t>x</a:t>
            </a:r>
            <a:endParaRPr lang="en-US" sz="3600" baseline="-25000" dirty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Remember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By cofactors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554505"/>
              </p:ext>
            </p:extLst>
          </p:nvPr>
        </p:nvGraphicFramePr>
        <p:xfrm>
          <a:off x="608013" y="1447800"/>
          <a:ext cx="3905250" cy="222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2" name="Equation" r:id="rId3" imgW="4101840" imgH="2336760" progId="Equation.DSMT4">
                  <p:embed/>
                </p:oleObj>
              </mc:Choice>
              <mc:Fallback>
                <p:oleObj name="Equation" r:id="rId3" imgW="4101840" imgH="233676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1447800"/>
                        <a:ext cx="3905250" cy="222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917679"/>
              </p:ext>
            </p:extLst>
          </p:nvPr>
        </p:nvGraphicFramePr>
        <p:xfrm>
          <a:off x="685800" y="4114800"/>
          <a:ext cx="7299325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3" name="Equation" r:id="rId5" imgW="7670520" imgH="2209680" progId="Equation.DSMT4">
                  <p:embed/>
                </p:oleObj>
              </mc:Choice>
              <mc:Fallback>
                <p:oleObj name="Equation" r:id="rId5" imgW="7670520" imgH="220968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4800"/>
                        <a:ext cx="7299325" cy="210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509973"/>
              </p:ext>
            </p:extLst>
          </p:nvPr>
        </p:nvGraphicFramePr>
        <p:xfrm>
          <a:off x="5192713" y="2032000"/>
          <a:ext cx="311785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4" name="Equation" r:id="rId7" imgW="3276360" imgH="1269720" progId="Equation.DSMT4">
                  <p:embed/>
                </p:oleObj>
              </mc:Choice>
              <mc:Fallback>
                <p:oleObj name="Equation" r:id="rId7" imgW="3276360" imgH="126972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3" y="2032000"/>
                        <a:ext cx="3117850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74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76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Small Adjustment</a:t>
            </a:r>
            <a:endParaRPr lang="en-US" sz="3600" baseline="-25000" dirty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715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Note that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Now take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Yielding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968903"/>
              </p:ext>
            </p:extLst>
          </p:nvPr>
        </p:nvGraphicFramePr>
        <p:xfrm>
          <a:off x="2209800" y="5867400"/>
          <a:ext cx="1676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0" name="Equation" r:id="rId3" imgW="1676160" imgH="825480" progId="Equation.DSMT4">
                  <p:embed/>
                </p:oleObj>
              </mc:Choice>
              <mc:Fallback>
                <p:oleObj name="Equation" r:id="rId3" imgW="1676160" imgH="8254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867400"/>
                        <a:ext cx="16764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15904"/>
              </p:ext>
            </p:extLst>
          </p:nvPr>
        </p:nvGraphicFramePr>
        <p:xfrm>
          <a:off x="1752600" y="1371600"/>
          <a:ext cx="517525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1" name="Equation" r:id="rId5" imgW="5041800" imgH="939600" progId="Equation.DSMT4">
                  <p:embed/>
                </p:oleObj>
              </mc:Choice>
              <mc:Fallback>
                <p:oleObj name="Equation" r:id="rId5" imgW="5041800" imgH="9396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371600"/>
                        <a:ext cx="5175250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538900"/>
              </p:ext>
            </p:extLst>
          </p:nvPr>
        </p:nvGraphicFramePr>
        <p:xfrm>
          <a:off x="2362200" y="2743200"/>
          <a:ext cx="4165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2" name="Equation" r:id="rId7" imgW="4165560" imgH="2361960" progId="Equation.DSMT4">
                  <p:embed/>
                </p:oleObj>
              </mc:Choice>
              <mc:Fallback>
                <p:oleObj name="Equation" r:id="rId7" imgW="4165560" imgH="236196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743200"/>
                        <a:ext cx="41656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0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68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Another Small Adjustment</a:t>
            </a:r>
            <a:endParaRPr lang="en-US" sz="3600" baseline="-25000" dirty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5867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Start with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Recall that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By substitution   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All green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556529"/>
              </p:ext>
            </p:extLst>
          </p:nvPr>
        </p:nvGraphicFramePr>
        <p:xfrm>
          <a:off x="2743200" y="2743200"/>
          <a:ext cx="3505200" cy="79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4" name="Equation" r:id="rId3" imgW="2082600" imgH="469800" progId="Equation.DSMT4">
                  <p:embed/>
                </p:oleObj>
              </mc:Choice>
              <mc:Fallback>
                <p:oleObj name="Equation" r:id="rId3" imgW="2082600" imgH="4698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743200"/>
                        <a:ext cx="3505200" cy="791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265858"/>
              </p:ext>
            </p:extLst>
          </p:nvPr>
        </p:nvGraphicFramePr>
        <p:xfrm>
          <a:off x="2438400" y="5715000"/>
          <a:ext cx="1435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5" name="Equation" r:id="rId5" imgW="1434960" imgH="825480" progId="Equation.DSMT4">
                  <p:embed/>
                </p:oleObj>
              </mc:Choice>
              <mc:Fallback>
                <p:oleObj name="Equation" r:id="rId5" imgW="1434960" imgH="82548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15000"/>
                        <a:ext cx="14351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825215"/>
              </p:ext>
            </p:extLst>
          </p:nvPr>
        </p:nvGraphicFramePr>
        <p:xfrm>
          <a:off x="2362200" y="1447800"/>
          <a:ext cx="1676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6" name="Equation" r:id="rId7" imgW="1676400" imgH="825500" progId="Equation.DSMT4">
                  <p:embed/>
                </p:oleObj>
              </mc:Choice>
              <mc:Fallback>
                <p:oleObj name="Equation" r:id="rId7" imgW="1676400" imgH="8255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47800"/>
                        <a:ext cx="16764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500375"/>
              </p:ext>
            </p:extLst>
          </p:nvPr>
        </p:nvGraphicFramePr>
        <p:xfrm>
          <a:off x="2362200" y="4419600"/>
          <a:ext cx="1435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7" name="Equation" r:id="rId9" imgW="1434960" imgH="825480" progId="Equation.DSMT4">
                  <p:embed/>
                </p:oleObj>
              </mc:Choice>
              <mc:Fallback>
                <p:oleObj name="Equation" r:id="rId9" imgW="1434960" imgH="82548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19600"/>
                        <a:ext cx="14351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7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76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SLUTSKY!!!</a:t>
            </a:r>
            <a:endParaRPr lang="en-US" sz="3600" baseline="-25000" dirty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5791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Go back to this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800" dirty="0" smtClean="0"/>
              <a:t>Substitute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smtClean="0"/>
              <a:t>To get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As before, we need to substitute in to get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798729"/>
              </p:ext>
            </p:extLst>
          </p:nvPr>
        </p:nvGraphicFramePr>
        <p:xfrm>
          <a:off x="1828800" y="3810000"/>
          <a:ext cx="2777305" cy="1088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0" name="Equation" r:id="rId3" imgW="1879560" imgH="736560" progId="Equation.DSMT4">
                  <p:embed/>
                </p:oleObj>
              </mc:Choice>
              <mc:Fallback>
                <p:oleObj name="Equation" r:id="rId3" imgW="1879560" imgH="73656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2777305" cy="10881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615325"/>
              </p:ext>
            </p:extLst>
          </p:nvPr>
        </p:nvGraphicFramePr>
        <p:xfrm>
          <a:off x="2819400" y="1295400"/>
          <a:ext cx="2146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1" name="Equation" r:id="rId5" imgW="2145960" imgH="825480" progId="Equation.DSMT4">
                  <p:embed/>
                </p:oleObj>
              </mc:Choice>
              <mc:Fallback>
                <p:oleObj name="Equation" r:id="rId5" imgW="2145960" imgH="82548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295400"/>
                        <a:ext cx="21463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798540"/>
              </p:ext>
            </p:extLst>
          </p:nvPr>
        </p:nvGraphicFramePr>
        <p:xfrm>
          <a:off x="1447800" y="2590800"/>
          <a:ext cx="13716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2" name="Equation" r:id="rId7" imgW="1371600" imgH="825480" progId="Equation.DSMT4">
                  <p:embed/>
                </p:oleObj>
              </mc:Choice>
              <mc:Fallback>
                <p:oleObj name="Equation" r:id="rId7" imgW="1371600" imgH="82548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13716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2362200" y="1066800"/>
            <a:ext cx="3124200" cy="14478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5091" name="Object 35"/>
          <p:cNvGraphicFramePr>
            <a:graphicFrameLocks noChangeAspect="1"/>
          </p:cNvGraphicFramePr>
          <p:nvPr/>
        </p:nvGraphicFramePr>
        <p:xfrm>
          <a:off x="1873250" y="5467350"/>
          <a:ext cx="345122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3" name="Equation" r:id="rId9" imgW="2336760" imgH="761760" progId="Equation.DSMT4">
                  <p:embed/>
                </p:oleObj>
              </mc:Choice>
              <mc:Fallback>
                <p:oleObj name="Equation" r:id="rId9" imgW="2336760" imgH="76176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5467350"/>
                        <a:ext cx="3451225" cy="112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49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315200" cy="1319643"/>
          </a:xfrm>
        </p:spPr>
        <p:txBody>
          <a:bodyPr>
            <a:normAutofit/>
          </a:bodyPr>
          <a:lstStyle/>
          <a:p>
            <a:r>
              <a:rPr lang="en-US" dirty="0" smtClean="0"/>
              <a:t>Income Effect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2057400"/>
            <a:ext cx="0" cy="29609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219200" y="5018314"/>
            <a:ext cx="32558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57800" y="2057400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257800" y="5018314"/>
            <a:ext cx="3276600" cy="10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19200" y="2819400"/>
            <a:ext cx="2971800" cy="2198914"/>
          </a:xfrm>
          <a:prstGeom prst="line">
            <a:avLst/>
          </a:prstGeom>
          <a:ln w="25400">
            <a:solidFill>
              <a:schemeClr val="tx1">
                <a:alpha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19200" y="2819400"/>
            <a:ext cx="1314450" cy="2198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3482" y="19819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632855" y="3069771"/>
            <a:ext cx="2013857" cy="1698172"/>
          </a:xfrm>
          <a:custGeom>
            <a:avLst/>
            <a:gdLst>
              <a:gd name="connsiteX0" fmla="*/ 0 w 2013857"/>
              <a:gd name="connsiteY0" fmla="*/ 0 h 1698172"/>
              <a:gd name="connsiteX1" fmla="*/ 533400 w 2013857"/>
              <a:gd name="connsiteY1" fmla="*/ 1186543 h 1698172"/>
              <a:gd name="connsiteX2" fmla="*/ 2013857 w 2013857"/>
              <a:gd name="connsiteY2" fmla="*/ 1698172 h 169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3857" h="1698172">
                <a:moveTo>
                  <a:pt x="0" y="0"/>
                </a:moveTo>
                <a:cubicBezTo>
                  <a:pt x="98878" y="451757"/>
                  <a:pt x="197757" y="903514"/>
                  <a:pt x="533400" y="1186543"/>
                </a:cubicBezTo>
                <a:cubicBezTo>
                  <a:pt x="869043" y="1469572"/>
                  <a:pt x="1441450" y="1583872"/>
                  <a:pt x="2013857" y="1698172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981200" y="2656113"/>
            <a:ext cx="2198914" cy="1741715"/>
          </a:xfrm>
          <a:custGeom>
            <a:avLst/>
            <a:gdLst>
              <a:gd name="connsiteX0" fmla="*/ 0 w 2013857"/>
              <a:gd name="connsiteY0" fmla="*/ 0 h 1698172"/>
              <a:gd name="connsiteX1" fmla="*/ 533400 w 2013857"/>
              <a:gd name="connsiteY1" fmla="*/ 1186543 h 1698172"/>
              <a:gd name="connsiteX2" fmla="*/ 2013857 w 2013857"/>
              <a:gd name="connsiteY2" fmla="*/ 1698172 h 1698172"/>
              <a:gd name="connsiteX0" fmla="*/ 0 w 2198914"/>
              <a:gd name="connsiteY0" fmla="*/ 0 h 1741715"/>
              <a:gd name="connsiteX1" fmla="*/ 718457 w 2198914"/>
              <a:gd name="connsiteY1" fmla="*/ 1230086 h 1741715"/>
              <a:gd name="connsiteX2" fmla="*/ 2198914 w 2198914"/>
              <a:gd name="connsiteY2" fmla="*/ 1741715 h 174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8914" h="1741715">
                <a:moveTo>
                  <a:pt x="0" y="0"/>
                </a:moveTo>
                <a:cubicBezTo>
                  <a:pt x="98878" y="451757"/>
                  <a:pt x="351971" y="939800"/>
                  <a:pt x="718457" y="1230086"/>
                </a:cubicBezTo>
                <a:cubicBezTo>
                  <a:pt x="1084943" y="1520372"/>
                  <a:pt x="1626507" y="1627415"/>
                  <a:pt x="2198914" y="174171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6" idx="1"/>
          </p:cNvCxnSpPr>
          <p:nvPr/>
        </p:nvCxnSpPr>
        <p:spPr>
          <a:xfrm>
            <a:off x="2699657" y="3886199"/>
            <a:ext cx="0" cy="1116569"/>
          </a:xfrm>
          <a:prstGeom prst="line">
            <a:avLst/>
          </a:prstGeom>
          <a:ln w="19050">
            <a:solidFill>
              <a:schemeClr val="tx1">
                <a:alpha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53986" y="4048703"/>
            <a:ext cx="0" cy="95406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>
            <a:off x="5725886" y="2667001"/>
            <a:ext cx="2264228" cy="2100942"/>
          </a:xfrm>
          <a:custGeom>
            <a:avLst/>
            <a:gdLst>
              <a:gd name="connsiteX0" fmla="*/ 0 w 2264228"/>
              <a:gd name="connsiteY0" fmla="*/ 0 h 2100942"/>
              <a:gd name="connsiteX1" fmla="*/ 1023257 w 2264228"/>
              <a:gd name="connsiteY1" fmla="*/ 1306285 h 2100942"/>
              <a:gd name="connsiteX2" fmla="*/ 2264228 w 2264228"/>
              <a:gd name="connsiteY2" fmla="*/ 2100942 h 210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4228" h="2100942">
                <a:moveTo>
                  <a:pt x="0" y="0"/>
                </a:moveTo>
                <a:cubicBezTo>
                  <a:pt x="322943" y="478064"/>
                  <a:pt x="645886" y="956128"/>
                  <a:pt x="1023257" y="1306285"/>
                </a:cubicBezTo>
                <a:cubicBezTo>
                  <a:pt x="1400628" y="1656442"/>
                  <a:pt x="1832428" y="1878692"/>
                  <a:pt x="2264228" y="2100942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792687" y="509032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51999" y="515748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39750" y="513649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896100" y="4114800"/>
            <a:ext cx="0" cy="914400"/>
          </a:xfrm>
          <a:prstGeom prst="line">
            <a:avLst/>
          </a:prstGeom>
          <a:ln w="19050">
            <a:solidFill>
              <a:schemeClr val="tx1">
                <a:alpha val="34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096000" y="3200400"/>
            <a:ext cx="38100" cy="184591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268091" y="3918857"/>
            <a:ext cx="147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=x(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33600" y="254686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73995" y="5046311"/>
            <a:ext cx="274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297819" y="5090325"/>
            <a:ext cx="351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73995" y="2055946"/>
            <a:ext cx="883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5257800" y="3200400"/>
            <a:ext cx="838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5257800" y="4103523"/>
            <a:ext cx="1638300" cy="11277"/>
          </a:xfrm>
          <a:prstGeom prst="line">
            <a:avLst/>
          </a:prstGeom>
          <a:ln w="19050">
            <a:solidFill>
              <a:schemeClr val="tx1">
                <a:alpha val="34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475052" y="3897084"/>
            <a:ext cx="69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408715" y="30157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’/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6896100" y="3189515"/>
            <a:ext cx="0" cy="881350"/>
          </a:xfrm>
          <a:prstGeom prst="straightConnector1">
            <a:avLst/>
          </a:prstGeom>
          <a:ln w="38100">
            <a:solidFill>
              <a:schemeClr val="tx1">
                <a:alpha val="37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09600" y="5715000"/>
            <a:ext cx="7688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effect: How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changes as a result ONLY of the change in purchasing power resulting from a price change -- holding the price ratio at the new level,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’/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6508767" y="3189515"/>
            <a:ext cx="404603" cy="0"/>
          </a:xfrm>
          <a:prstGeom prst="straightConnector1">
            <a:avLst/>
          </a:prstGeom>
          <a:ln w="38100">
            <a:solidFill>
              <a:schemeClr val="tx1">
                <a:alpha val="37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1943158" y="5574037"/>
            <a:ext cx="404603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662264" y="2410990"/>
            <a:ext cx="1314450" cy="2198914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19489" y="3455431"/>
            <a:ext cx="0" cy="1547337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59657" y="3189140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6076950" y="3189142"/>
            <a:ext cx="404603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362724" y="515748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6486326" y="3200400"/>
            <a:ext cx="38100" cy="184591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163255" y="509247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371600" y="2731532"/>
            <a:ext cx="504825" cy="33823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06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dirty="0" smtClean="0"/>
              <a:t>Income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By isolating the change in purchasing power (but leaving the price ratio unchanged), the income effect looks exactly like the change resulting from a change in income.</a:t>
            </a:r>
          </a:p>
          <a:p>
            <a:r>
              <a:rPr lang="en-US" dirty="0" smtClean="0"/>
              <a:t>Normal goods, increase in price means decrease in purchasing power, so income effect is negative</a:t>
            </a:r>
          </a:p>
          <a:p>
            <a:pPr lvl="1"/>
            <a:r>
              <a:rPr lang="en-US" dirty="0" smtClean="0"/>
              <a:t>reinforces the law of demand.</a:t>
            </a:r>
          </a:p>
          <a:p>
            <a:r>
              <a:rPr lang="en-US" dirty="0" smtClean="0"/>
              <a:t>Inferior goods, increase in price means decrease in purchasing power, so income effect is positive </a:t>
            </a:r>
          </a:p>
          <a:p>
            <a:pPr lvl="1"/>
            <a:r>
              <a:rPr lang="en-US" dirty="0" smtClean="0"/>
              <a:t>runs counter to the law of demand.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01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7"/>
            <a:ext cx="7840619" cy="11731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Substitution and Income Effects (Inferior Good)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92554" y="1425247"/>
            <a:ext cx="0" cy="29609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192554" y="4386161"/>
            <a:ext cx="32558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31154" y="1425247"/>
            <a:ext cx="0" cy="297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231154" y="4386161"/>
            <a:ext cx="3276600" cy="10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92554" y="2187247"/>
            <a:ext cx="2971800" cy="2198914"/>
          </a:xfrm>
          <a:prstGeom prst="line">
            <a:avLst/>
          </a:prstGeom>
          <a:ln w="25400">
            <a:solidFill>
              <a:schemeClr val="tx1">
                <a:alpha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92554" y="2187247"/>
            <a:ext cx="1314450" cy="21989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6836" y="13498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682411" y="2559691"/>
            <a:ext cx="2013857" cy="1698172"/>
          </a:xfrm>
          <a:custGeom>
            <a:avLst/>
            <a:gdLst>
              <a:gd name="connsiteX0" fmla="*/ 0 w 2013857"/>
              <a:gd name="connsiteY0" fmla="*/ 0 h 1698172"/>
              <a:gd name="connsiteX1" fmla="*/ 533400 w 2013857"/>
              <a:gd name="connsiteY1" fmla="*/ 1186543 h 1698172"/>
              <a:gd name="connsiteX2" fmla="*/ 2013857 w 2013857"/>
              <a:gd name="connsiteY2" fmla="*/ 1698172 h 169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3857" h="1698172">
                <a:moveTo>
                  <a:pt x="0" y="0"/>
                </a:moveTo>
                <a:cubicBezTo>
                  <a:pt x="98878" y="451757"/>
                  <a:pt x="197757" y="903514"/>
                  <a:pt x="533400" y="1186543"/>
                </a:cubicBezTo>
                <a:cubicBezTo>
                  <a:pt x="869043" y="1469572"/>
                  <a:pt x="1441450" y="1583872"/>
                  <a:pt x="2013857" y="1698172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2613137" y="3264931"/>
            <a:ext cx="29937" cy="1132116"/>
          </a:xfrm>
          <a:prstGeom prst="line">
            <a:avLst/>
          </a:prstGeom>
          <a:ln w="19050">
            <a:solidFill>
              <a:schemeClr val="tx1">
                <a:alpha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19867" y="3519963"/>
            <a:ext cx="0" cy="86619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43966" y="445817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05450" y="443620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13104" y="441415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869454" y="3482647"/>
            <a:ext cx="0" cy="914400"/>
          </a:xfrm>
          <a:prstGeom prst="line">
            <a:avLst/>
          </a:prstGeom>
          <a:ln w="19050">
            <a:solidFill>
              <a:schemeClr val="tx1">
                <a:alpha val="34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069354" y="2568247"/>
            <a:ext cx="38100" cy="184591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241445" y="3286704"/>
            <a:ext cx="147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=x(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06954" y="191471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47349" y="4414158"/>
            <a:ext cx="274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271173" y="4458172"/>
            <a:ext cx="351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47349" y="1423793"/>
            <a:ext cx="883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5231154" y="2568247"/>
            <a:ext cx="838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5231154" y="3471370"/>
            <a:ext cx="1638300" cy="11277"/>
          </a:xfrm>
          <a:prstGeom prst="line">
            <a:avLst/>
          </a:prstGeom>
          <a:ln w="19050">
            <a:solidFill>
              <a:schemeClr val="tx1">
                <a:alpha val="34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448406" y="3264931"/>
            <a:ext cx="69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82069" y="238358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’/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0341" y="5296878"/>
            <a:ext cx="76882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effect: After a substitution effect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individual feels poorer and because it is an inferior good, the income effect is positive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Overall the change in consumption conforms to the law of demand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unless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good is inferior and the income effect so large that it overwhelms the substitution effect. Goods for which this occurs are called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Giffen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goods.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6041116" y="2383581"/>
            <a:ext cx="85649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1767766" y="4829656"/>
            <a:ext cx="264713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479384" y="1816350"/>
            <a:ext cx="1314450" cy="2198914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771995" y="2338081"/>
            <a:ext cx="12135" cy="2076077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41115" y="2556987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6082962" y="2556987"/>
            <a:ext cx="291216" cy="13061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884848" y="443483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6336078" y="2568247"/>
            <a:ext cx="38100" cy="184591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48877" y="446032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585462" y="1838122"/>
            <a:ext cx="2852057" cy="1915886"/>
          </a:xfrm>
          <a:custGeom>
            <a:avLst/>
            <a:gdLst>
              <a:gd name="connsiteX0" fmla="*/ 0 w 2786743"/>
              <a:gd name="connsiteY0" fmla="*/ 0 h 1654629"/>
              <a:gd name="connsiteX1" fmla="*/ 1088572 w 2786743"/>
              <a:gd name="connsiteY1" fmla="*/ 1197429 h 1654629"/>
              <a:gd name="connsiteX2" fmla="*/ 2786743 w 2786743"/>
              <a:gd name="connsiteY2" fmla="*/ 1654629 h 1654629"/>
              <a:gd name="connsiteX0" fmla="*/ 0 w 2819400"/>
              <a:gd name="connsiteY0" fmla="*/ 0 h 1807029"/>
              <a:gd name="connsiteX1" fmla="*/ 1121229 w 2819400"/>
              <a:gd name="connsiteY1" fmla="*/ 1349829 h 1807029"/>
              <a:gd name="connsiteX2" fmla="*/ 2819400 w 2819400"/>
              <a:gd name="connsiteY2" fmla="*/ 1807029 h 1807029"/>
              <a:gd name="connsiteX0" fmla="*/ 0 w 2819400"/>
              <a:gd name="connsiteY0" fmla="*/ 0 h 1807029"/>
              <a:gd name="connsiteX1" fmla="*/ 1121229 w 2819400"/>
              <a:gd name="connsiteY1" fmla="*/ 1349829 h 1807029"/>
              <a:gd name="connsiteX2" fmla="*/ 2819400 w 2819400"/>
              <a:gd name="connsiteY2" fmla="*/ 1807029 h 1807029"/>
              <a:gd name="connsiteX0" fmla="*/ 0 w 2852057"/>
              <a:gd name="connsiteY0" fmla="*/ 0 h 1915886"/>
              <a:gd name="connsiteX1" fmla="*/ 1153886 w 2852057"/>
              <a:gd name="connsiteY1" fmla="*/ 1458686 h 1915886"/>
              <a:gd name="connsiteX2" fmla="*/ 2852057 w 2852057"/>
              <a:gd name="connsiteY2" fmla="*/ 1915886 h 1915886"/>
              <a:gd name="connsiteX0" fmla="*/ 0 w 2852057"/>
              <a:gd name="connsiteY0" fmla="*/ 0 h 1915886"/>
              <a:gd name="connsiteX1" fmla="*/ 1153886 w 2852057"/>
              <a:gd name="connsiteY1" fmla="*/ 1458686 h 1915886"/>
              <a:gd name="connsiteX2" fmla="*/ 2852057 w 2852057"/>
              <a:gd name="connsiteY2" fmla="*/ 1915886 h 191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2057" h="1915886">
                <a:moveTo>
                  <a:pt x="0" y="0"/>
                </a:moveTo>
                <a:cubicBezTo>
                  <a:pt x="170543" y="613229"/>
                  <a:pt x="678543" y="1139372"/>
                  <a:pt x="1153886" y="1458686"/>
                </a:cubicBezTo>
                <a:cubicBezTo>
                  <a:pt x="1629229" y="1778000"/>
                  <a:pt x="2235200" y="1825172"/>
                  <a:pt x="2852057" y="19158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129226" y="1914713"/>
            <a:ext cx="1409699" cy="2177534"/>
          </a:xfrm>
          <a:custGeom>
            <a:avLst/>
            <a:gdLst>
              <a:gd name="connsiteX0" fmla="*/ 0 w 1001486"/>
              <a:gd name="connsiteY0" fmla="*/ 0 h 2057400"/>
              <a:gd name="connsiteX1" fmla="*/ 359229 w 1001486"/>
              <a:gd name="connsiteY1" fmla="*/ 1164771 h 2057400"/>
              <a:gd name="connsiteX2" fmla="*/ 1001486 w 1001486"/>
              <a:gd name="connsiteY2" fmla="*/ 20574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6" h="2057400">
                <a:moveTo>
                  <a:pt x="0" y="0"/>
                </a:moveTo>
                <a:cubicBezTo>
                  <a:pt x="96157" y="410935"/>
                  <a:pt x="192315" y="821871"/>
                  <a:pt x="359229" y="1164771"/>
                </a:cubicBezTo>
                <a:cubicBezTo>
                  <a:pt x="526143" y="1507671"/>
                  <a:pt x="763814" y="1782535"/>
                  <a:pt x="1001486" y="205740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1771996" y="5028417"/>
            <a:ext cx="90645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443599" y="446032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875318" y="2558600"/>
            <a:ext cx="0" cy="881350"/>
          </a:xfrm>
          <a:prstGeom prst="straightConnector1">
            <a:avLst/>
          </a:prstGeom>
          <a:ln w="38100">
            <a:solidFill>
              <a:srgbClr val="FE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899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err="1" smtClean="0"/>
              <a:t>Giffen</a:t>
            </a:r>
            <a:r>
              <a:rPr lang="en-US" dirty="0" smtClean="0"/>
              <a:t>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Case where		</a:t>
            </a:r>
          </a:p>
          <a:p>
            <a:endParaRPr lang="en-US" dirty="0"/>
          </a:p>
          <a:p>
            <a:r>
              <a:rPr lang="en-US" dirty="0" smtClean="0"/>
              <a:t>Why so rare? </a:t>
            </a:r>
          </a:p>
          <a:p>
            <a:r>
              <a:rPr lang="en-US" dirty="0" smtClean="0"/>
              <a:t>To be </a:t>
            </a:r>
            <a:r>
              <a:rPr lang="en-US" dirty="0" err="1" smtClean="0"/>
              <a:t>Giffen</a:t>
            </a:r>
            <a:endParaRPr lang="en-US" dirty="0" smtClean="0"/>
          </a:p>
          <a:p>
            <a:pPr lvl="1"/>
            <a:r>
              <a:rPr lang="en-US" dirty="0" smtClean="0"/>
              <a:t>Inferior</a:t>
            </a:r>
          </a:p>
          <a:p>
            <a:pPr lvl="1"/>
            <a:r>
              <a:rPr lang="en-US" dirty="0" smtClean="0"/>
              <a:t>Large income effect (to overwhelm the substitution effect) – meaning expenditure must be a substantial portion of income</a:t>
            </a:r>
          </a:p>
          <a:p>
            <a:r>
              <a:rPr lang="en-US" dirty="0" smtClean="0"/>
              <a:t>Goods that we spend a lot on tend to be normal.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954741"/>
              </p:ext>
            </p:extLst>
          </p:nvPr>
        </p:nvGraphicFramePr>
        <p:xfrm>
          <a:off x="2895600" y="1143000"/>
          <a:ext cx="1357312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3" imgW="520474" imgH="431613" progId="Equation.DSMT4">
                  <p:embed/>
                </p:oleObj>
              </mc:Choice>
              <mc:Fallback>
                <p:oleObj name="Equation" r:id="rId3" imgW="520474" imgH="431613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143000"/>
                        <a:ext cx="1357312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647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j-lt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7334</TotalTime>
  <Words>1714</Words>
  <Application>Microsoft Office PowerPoint</Application>
  <PresentationFormat>On-screen Show (4:3)</PresentationFormat>
  <Paragraphs>420</Paragraphs>
  <Slides>57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Office Theme</vt:lpstr>
      <vt:lpstr>Equation</vt:lpstr>
      <vt:lpstr>Income and Substitution Effects</vt:lpstr>
      <vt:lpstr>The Law of Demand:</vt:lpstr>
      <vt:lpstr>PowerPoint Presentation</vt:lpstr>
      <vt:lpstr>Substitution Effect</vt:lpstr>
      <vt:lpstr>Substitution Effect</vt:lpstr>
      <vt:lpstr>Income Effect</vt:lpstr>
      <vt:lpstr>Income Effect</vt:lpstr>
      <vt:lpstr>Substitution and Income Effects (Inferior Good)</vt:lpstr>
      <vt:lpstr>Giffen Good</vt:lpstr>
      <vt:lpstr>Ordinary or Compensated Steeper?</vt:lpstr>
      <vt:lpstr>Typical Inferior vs Giffen</vt:lpstr>
      <vt:lpstr>Elasticity – Substitution Effect</vt:lpstr>
      <vt:lpstr>Elasticity – Income Effect</vt:lpstr>
      <vt:lpstr>Slutsky Equation</vt:lpstr>
      <vt:lpstr>Slutsky Equation</vt:lpstr>
      <vt:lpstr>Slutsky Derivation (Modern)</vt:lpstr>
      <vt:lpstr>Start with that identity</vt:lpstr>
      <vt:lpstr>At the Optimal Bundle</vt:lpstr>
      <vt:lpstr>One last troubling variable</vt:lpstr>
      <vt:lpstr>At the Optimal Bundle</vt:lpstr>
      <vt:lpstr>Slutsky Equation</vt:lpstr>
      <vt:lpstr>Own-Price Slutsky</vt:lpstr>
      <vt:lpstr>A Slutsky Decomposition Example</vt:lpstr>
      <vt:lpstr>PowerPoint Presentation</vt:lpstr>
      <vt:lpstr>PowerPoint Presentation</vt:lpstr>
      <vt:lpstr>Slutsky Equation</vt:lpstr>
      <vt:lpstr>If you only have Marshallian demand equations…</vt:lpstr>
      <vt:lpstr>Cobb-Douglas Slutsky</vt:lpstr>
      <vt:lpstr>Cross Price Effects,</vt:lpstr>
      <vt:lpstr>Net Substitutes</vt:lpstr>
      <vt:lpstr>Net Compliments</vt:lpstr>
      <vt:lpstr>Substitutability with Many Goods</vt:lpstr>
      <vt:lpstr>Gross Compliments</vt:lpstr>
      <vt:lpstr>Gross Substitutes</vt:lpstr>
      <vt:lpstr>Gross Effects</vt:lpstr>
      <vt:lpstr>Gross Substitutes</vt:lpstr>
      <vt:lpstr>Asymmetry of the Gross Definitions</vt:lpstr>
      <vt:lpstr>Asymmetry of the Gross Definitions</vt:lpstr>
      <vt:lpstr>Asymmetry of the Gross Definitions</vt:lpstr>
      <vt:lpstr>Asymmetry of the Gross Definitions</vt:lpstr>
      <vt:lpstr>Cross-Price Slutsky</vt:lpstr>
      <vt:lpstr>Cross-Price Slutsky</vt:lpstr>
      <vt:lpstr>A Slutsky Decomposition Example</vt:lpstr>
      <vt:lpstr>Remember this Graph?</vt:lpstr>
      <vt:lpstr>And the effect on x of a change in py</vt:lpstr>
      <vt:lpstr>PowerPoint Presentation</vt:lpstr>
      <vt:lpstr>PowerPoint Presentation</vt:lpstr>
      <vt:lpstr>Cross-Price Slutsky Decomposition</vt:lpstr>
      <vt:lpstr>Slutsky Equation Via  Comparative Statics</vt:lpstr>
      <vt:lpstr>Comparative Statics:  Differentials of U-max FOC w.r.t. px</vt:lpstr>
      <vt:lpstr>Comparative Statics:  Differentials of U-max FOC w.r.t. px</vt:lpstr>
      <vt:lpstr>Building the Income Effect:  Differentials of U-max FOC w.r.t. M</vt:lpstr>
      <vt:lpstr>Combine</vt:lpstr>
      <vt:lpstr>Comparative Statics: Differential of E-Min FOC w.r.t px</vt:lpstr>
      <vt:lpstr>Small Adjustment</vt:lpstr>
      <vt:lpstr>Another Small Adjustment</vt:lpstr>
      <vt:lpstr>SLUTSKY!!!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and Substitution Effects</dc:title>
  <dc:creator>Jeffrey</dc:creator>
  <cp:lastModifiedBy>Jeffrey</cp:lastModifiedBy>
  <cp:revision>79</cp:revision>
  <cp:lastPrinted>2013-02-11T02:41:14Z</cp:lastPrinted>
  <dcterms:created xsi:type="dcterms:W3CDTF">2013-02-10T16:46:45Z</dcterms:created>
  <dcterms:modified xsi:type="dcterms:W3CDTF">2014-06-12T09:49:35Z</dcterms:modified>
</cp:coreProperties>
</file>